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346" r:id="rId2"/>
    <p:sldId id="364" r:id="rId3"/>
    <p:sldId id="381" r:id="rId4"/>
    <p:sldId id="400" r:id="rId5"/>
    <p:sldId id="399" r:id="rId6"/>
    <p:sldId id="370" r:id="rId7"/>
    <p:sldId id="369" r:id="rId8"/>
    <p:sldId id="374" r:id="rId9"/>
    <p:sldId id="366" r:id="rId10"/>
    <p:sldId id="371" r:id="rId11"/>
    <p:sldId id="373" r:id="rId12"/>
    <p:sldId id="367" r:id="rId13"/>
    <p:sldId id="377" r:id="rId14"/>
    <p:sldId id="390" r:id="rId15"/>
    <p:sldId id="391" r:id="rId16"/>
    <p:sldId id="375" r:id="rId17"/>
    <p:sldId id="376" r:id="rId18"/>
    <p:sldId id="393" r:id="rId19"/>
    <p:sldId id="384" r:id="rId20"/>
    <p:sldId id="385" r:id="rId21"/>
    <p:sldId id="396" r:id="rId22"/>
    <p:sldId id="394" r:id="rId23"/>
    <p:sldId id="395" r:id="rId24"/>
    <p:sldId id="398" r:id="rId25"/>
    <p:sldId id="401" r:id="rId26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fianti Ngantung" initials="AN" lastIdx="1" clrIdx="0">
    <p:extLst>
      <p:ext uri="{19B8F6BF-5375-455C-9EA6-DF929625EA0E}">
        <p15:presenceInfo xmlns:p15="http://schemas.microsoft.com/office/powerpoint/2012/main" userId="Arfianti Ngant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DE6"/>
    <a:srgbClr val="204B73"/>
    <a:srgbClr val="832D50"/>
    <a:srgbClr val="0EAD99"/>
    <a:srgbClr val="27AE61"/>
    <a:srgbClr val="297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5588" autoAdjust="0"/>
  </p:normalViewPr>
  <p:slideViewPr>
    <p:cSldViewPr snapToGrid="0">
      <p:cViewPr varScale="1">
        <p:scale>
          <a:sx n="59" d="100"/>
          <a:sy n="59" d="100"/>
        </p:scale>
        <p:origin x="80" y="128"/>
      </p:cViewPr>
      <p:guideLst>
        <p:guide orient="horz" pos="2931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840" y="-10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imberleydressler\Desktop\FIN%20HIGHLIGHT_Public%20Expose%20Des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u="none" dirty="0"/>
              <a:t>Profit</a:t>
            </a:r>
            <a:r>
              <a:rPr lang="en-US" b="1" u="none" baseline="0" dirty="0"/>
              <a:t> &amp; Loss</a:t>
            </a:r>
            <a:endParaRPr lang="en-US" b="1" u="none" dirty="0"/>
          </a:p>
        </c:rich>
      </c:tx>
      <c:layout>
        <c:manualLayout>
          <c:xMode val="edge"/>
          <c:yMode val="edge"/>
          <c:x val="0.30718345004651698"/>
          <c:y val="3.787449434515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2019'!$C$5</c:f>
              <c:strCache>
                <c:ptCount val="1"/>
                <c:pt idx="0">
                  <c:v> REVENUE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2019'!$D$4:$H$4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2019'!$D$5:$H$5</c:f>
              <c:numCache>
                <c:formatCode>_(* #,##0_);_(* \(#,##0\);_(* "-"_);_(@_)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27</c:v>
                </c:pt>
                <c:pt idx="3">
                  <c:v>11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0-BF45-8D2E-F197CBC5434C}"/>
            </c:ext>
          </c:extLst>
        </c:ser>
        <c:ser>
          <c:idx val="1"/>
          <c:order val="1"/>
          <c:tx>
            <c:strRef>
              <c:f>'Chart Q3 2019'!$C$6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046040708975002E-3"/>
                  <c:y val="-5.2283554653142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0-BF45-8D2E-F197CBC5434C}"/>
                </c:ext>
              </c:extLst>
            </c:dLbl>
            <c:dLbl>
              <c:idx val="1"/>
              <c:layout>
                <c:manualLayout>
                  <c:x val="-4.8112204809899071E-17"/>
                  <c:y val="-4.9271072864073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00-BF45-8D2E-F197CBC54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2019'!$D$4:$H$4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2019'!$D$6:$H$6</c:f>
              <c:numCache>
                <c:formatCode>_(* #,##0_);_(* \(#,##0\);_(* "-"_);_(@_)</c:formatCode>
                <c:ptCount val="5"/>
                <c:pt idx="0">
                  <c:v>-5</c:v>
                </c:pt>
                <c:pt idx="1">
                  <c:v>-4</c:v>
                </c:pt>
                <c:pt idx="2">
                  <c:v>20</c:v>
                </c:pt>
                <c:pt idx="3">
                  <c:v>6.7578712367841325</c:v>
                </c:pt>
                <c:pt idx="4">
                  <c:v>43.86280843928985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0-BF45-8D2E-F197CBC5434C}"/>
            </c:ext>
          </c:extLst>
        </c:ser>
        <c:ser>
          <c:idx val="2"/>
          <c:order val="2"/>
          <c:tx>
            <c:strRef>
              <c:f>'Chart Q3 2019'!$C$7</c:f>
              <c:strCache>
                <c:ptCount val="1"/>
                <c:pt idx="0">
                  <c:v> NET INCOME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8370326776910671E-2"/>
                  <c:y val="-4.78590426834829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0-BF45-8D2E-F197CBC54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2019'!$D$4:$H$4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2019'!$D$7:$H$7</c:f>
              <c:numCache>
                <c:formatCode>_(* #,##0_);_(* \(#,##0\);_(* "-"_);_(@_)</c:formatCode>
                <c:ptCount val="5"/>
                <c:pt idx="0">
                  <c:v>-250.619827007721</c:v>
                </c:pt>
                <c:pt idx="1">
                  <c:v>66</c:v>
                </c:pt>
                <c:pt idx="2">
                  <c:v>19</c:v>
                </c:pt>
                <c:pt idx="3">
                  <c:v>-0.25644152325864245</c:v>
                </c:pt>
                <c:pt idx="4" formatCode="_(* #,##0_);_(* \(#,##0\);_(* &quot;-&quot;??_);_(@_)">
                  <c:v>20.36576886700292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0-BF45-8D2E-F197CBC54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796845023"/>
        <c:axId val="1899035039"/>
      </c:barChart>
      <c:catAx>
        <c:axId val="179684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035039"/>
        <c:crosses val="autoZero"/>
        <c:auto val="1"/>
        <c:lblAlgn val="ctr"/>
        <c:lblOffset val="100"/>
        <c:noMultiLvlLbl val="0"/>
      </c:catAx>
      <c:valAx>
        <c:axId val="189903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84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Profit</a:t>
            </a:r>
            <a:r>
              <a:rPr lang="en-US" b="1" baseline="0" dirty="0"/>
              <a:t> Margin</a:t>
            </a:r>
            <a:endParaRPr lang="en-US" b="1" dirty="0"/>
          </a:p>
        </c:rich>
      </c:tx>
      <c:layout>
        <c:manualLayout>
          <c:xMode val="edge"/>
          <c:yMode val="edge"/>
          <c:x val="0.3312474945592444"/>
          <c:y val="2.5493113677988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2019'!$C$22</c:f>
              <c:strCache>
                <c:ptCount val="1"/>
                <c:pt idx="0">
                  <c:v>Gross Profit Margin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BE3-2648-B45D-BC77DF3C988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BE3-2648-B45D-BC77DF3C9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2019'!$D$21:$H$21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2019'!$D$22:$H$22</c:f>
              <c:numCache>
                <c:formatCode>0%</c:formatCode>
                <c:ptCount val="5"/>
                <c:pt idx="0">
                  <c:v>-2.9499316068493853</c:v>
                </c:pt>
                <c:pt idx="1">
                  <c:v>-1.8592464303367044</c:v>
                </c:pt>
                <c:pt idx="2">
                  <c:v>0.80778636174631258</c:v>
                </c:pt>
                <c:pt idx="3">
                  <c:v>0.73441760277645507</c:v>
                </c:pt>
                <c:pt idx="4">
                  <c:v>0.79783489122436113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3-2648-B45D-BC77DF3C988D}"/>
            </c:ext>
          </c:extLst>
        </c:ser>
        <c:ser>
          <c:idx val="1"/>
          <c:order val="1"/>
          <c:tx>
            <c:strRef>
              <c:f>'Chart Q3 2019'!$C$23</c:f>
              <c:strCache>
                <c:ptCount val="1"/>
                <c:pt idx="0">
                  <c:v>Operating Profit Margin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BE3-2648-B45D-BC77DF3C988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BE3-2648-B45D-BC77DF3C988D}"/>
                </c:ext>
              </c:extLst>
            </c:dLbl>
            <c:dLbl>
              <c:idx val="3"/>
              <c:layout>
                <c:manualLayout>
                  <c:x val="0"/>
                  <c:y val="-6.944444444444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E3-2648-B45D-BC77DF3C9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2019'!$D$21:$H$21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2019'!$D$23:$H$23</c:f>
              <c:numCache>
                <c:formatCode>0%</c:formatCode>
                <c:ptCount val="5"/>
                <c:pt idx="0">
                  <c:v>-4.7363177432934362</c:v>
                </c:pt>
                <c:pt idx="1">
                  <c:v>-2.9190022083931861</c:v>
                </c:pt>
                <c:pt idx="2">
                  <c:v>0.57620717214643247</c:v>
                </c:pt>
                <c:pt idx="3">
                  <c:v>-9.1876834740297231E-2</c:v>
                </c:pt>
                <c:pt idx="4">
                  <c:v>0.72914584919310599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3-2648-B45D-BC77DF3C988D}"/>
            </c:ext>
          </c:extLst>
        </c:ser>
        <c:ser>
          <c:idx val="2"/>
          <c:order val="2"/>
          <c:tx>
            <c:strRef>
              <c:f>'Chart Q3 2019'!$C$24</c:f>
              <c:strCache>
                <c:ptCount val="1"/>
                <c:pt idx="0">
                  <c:v>EBITDA Margin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BE3-2648-B45D-BC77DF3C988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BE3-2648-B45D-BC77DF3C9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2019'!$D$21:$H$21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2019'!$D$24:$H$24</c:f>
              <c:numCache>
                <c:formatCode>0%</c:formatCode>
                <c:ptCount val="5"/>
                <c:pt idx="0">
                  <c:v>-2.4203312086262119</c:v>
                </c:pt>
                <c:pt idx="1">
                  <c:v>-1.2638006893234885</c:v>
                </c:pt>
                <c:pt idx="2">
                  <c:v>0.74183485111237801</c:v>
                </c:pt>
                <c:pt idx="3">
                  <c:v>0.61239303151710234</c:v>
                </c:pt>
                <c:pt idx="4">
                  <c:v>0.91232135973559736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3-2648-B45D-BC77DF3C98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863328399"/>
        <c:axId val="1898456815"/>
      </c:barChart>
      <c:catAx>
        <c:axId val="1863328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56815"/>
        <c:crosses val="autoZero"/>
        <c:auto val="1"/>
        <c:lblAlgn val="ctr"/>
        <c:lblOffset val="100"/>
        <c:noMultiLvlLbl val="0"/>
      </c:catAx>
      <c:valAx>
        <c:axId val="189845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328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Assets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2019'!$C$38</c:f>
              <c:strCache>
                <c:ptCount val="1"/>
                <c:pt idx="0">
                  <c:v>CURRENT ASSETS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2019'!$D$37:$H$37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2019'!$D$38:$H$38</c:f>
              <c:numCache>
                <c:formatCode>_(* #,##0_);_(* \(#,##0\);_(* "-"_);_(@_)</c:formatCode>
                <c:ptCount val="5"/>
                <c:pt idx="0" formatCode="General">
                  <c:v>27</c:v>
                </c:pt>
                <c:pt idx="1">
                  <c:v>139</c:v>
                </c:pt>
                <c:pt idx="2">
                  <c:v>282</c:v>
                </c:pt>
                <c:pt idx="3" formatCode="_(* #,##0_);_(* \(#,##0\);_(* &quot;-&quot;??_);_(@_)">
                  <c:v>393.94401232105309</c:v>
                </c:pt>
                <c:pt idx="4" formatCode="_(* #,##0_);_(* \(#,##0\);_(* &quot;-&quot;??_);_(@_)">
                  <c:v>340.15021280010649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2-2F45-BBFB-347FA30D7A97}"/>
            </c:ext>
          </c:extLst>
        </c:ser>
        <c:ser>
          <c:idx val="1"/>
          <c:order val="1"/>
          <c:tx>
            <c:strRef>
              <c:f>'Chart Q3 2019'!$C$39</c:f>
              <c:strCache>
                <c:ptCount val="1"/>
                <c:pt idx="0">
                  <c:v>NON CURRENT ASSETS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2019'!$D$37:$H$37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2019'!$D$39:$H$39</c:f>
              <c:numCache>
                <c:formatCode>_(* #,##0_);_(* \(#,##0\);_(* "-"_);_(@_)</c:formatCode>
                <c:ptCount val="5"/>
                <c:pt idx="0" formatCode="General">
                  <c:v>1202</c:v>
                </c:pt>
                <c:pt idx="1">
                  <c:v>1204</c:v>
                </c:pt>
                <c:pt idx="2">
                  <c:v>951</c:v>
                </c:pt>
                <c:pt idx="3" formatCode="_(* #,##0_);_(* \(#,##0\);_(* &quot;-&quot;??_);_(@_)">
                  <c:v>986.08250571589781</c:v>
                </c:pt>
                <c:pt idx="4" formatCode="_(* #,##0_);_(* \(#,##0\);_(* &quot;-&quot;??_);_(@_)">
                  <c:v>974.15085474591467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2-2F45-BBFB-347FA30D7A97}"/>
            </c:ext>
          </c:extLst>
        </c:ser>
        <c:ser>
          <c:idx val="2"/>
          <c:order val="2"/>
          <c:tx>
            <c:strRef>
              <c:f>'Chart Q3 2019'!$C$40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2019'!$D$37:$H$37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2019'!$D$40:$H$40</c:f>
              <c:numCache>
                <c:formatCode>General</c:formatCode>
                <c:ptCount val="5"/>
                <c:pt idx="0">
                  <c:v>1229</c:v>
                </c:pt>
                <c:pt idx="1">
                  <c:v>1343</c:v>
                </c:pt>
                <c:pt idx="2">
                  <c:v>1233</c:v>
                </c:pt>
                <c:pt idx="3" formatCode="_(* #,##0_);_(* \(#,##0\);_(* &quot;-&quot;??_);_(@_)">
                  <c:v>1380.0265180369508</c:v>
                </c:pt>
                <c:pt idx="4" formatCode="_(* #,##0_);_(* \(#,##0\);_(* &quot;-&quot;??_);_(@_)">
                  <c:v>1314.3010675460212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62-2F45-BBFB-347FA30D7A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3910799"/>
        <c:axId val="1901363263"/>
      </c:barChart>
      <c:catAx>
        <c:axId val="190391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363263"/>
        <c:crosses val="autoZero"/>
        <c:auto val="1"/>
        <c:lblAlgn val="ctr"/>
        <c:lblOffset val="100"/>
        <c:noMultiLvlLbl val="0"/>
      </c:catAx>
      <c:valAx>
        <c:axId val="190136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91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Liabilities &amp; Equity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2019'!$C$55</c:f>
              <c:strCache>
                <c:ptCount val="1"/>
                <c:pt idx="0">
                  <c:v>TOTAL LIABILITIES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2019'!$D$54:$H$54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2019'!$D$55:$H$55</c:f>
              <c:numCache>
                <c:formatCode>_(* #,##0_);_(* \(#,##0\);_(* "-"_);_(@_)</c:formatCode>
                <c:ptCount val="5"/>
                <c:pt idx="0" formatCode="General">
                  <c:v>1085</c:v>
                </c:pt>
                <c:pt idx="1">
                  <c:v>1123</c:v>
                </c:pt>
                <c:pt idx="2">
                  <c:v>851</c:v>
                </c:pt>
                <c:pt idx="3" formatCode="_(* #,##0_);_(* \(#,##0\);_(* &quot;-&quot;??_);_(@_)">
                  <c:v>1026.2864103542281</c:v>
                </c:pt>
                <c:pt idx="4" formatCode="_(* #,##0.00_);_(* \(#,##0.00\);_(* &quot;-&quot;??_);_(@_)">
                  <c:v>879.83694716894206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3A40-8AF2-4B3EA7A54524}"/>
            </c:ext>
          </c:extLst>
        </c:ser>
        <c:ser>
          <c:idx val="1"/>
          <c:order val="1"/>
          <c:tx>
            <c:strRef>
              <c:f>'Chart Q3 2019'!$C$56</c:f>
              <c:strCache>
                <c:ptCount val="1"/>
                <c:pt idx="0">
                  <c:v>TOTAL EQUITY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2019'!$D$54:$H$54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2019'!$D$56:$H$56</c:f>
              <c:numCache>
                <c:formatCode>_(* #,##0_);_(* \(#,##0\);_(* "-"_);_(@_)</c:formatCode>
                <c:ptCount val="5"/>
                <c:pt idx="0" formatCode="General">
                  <c:v>144</c:v>
                </c:pt>
                <c:pt idx="1">
                  <c:v>220</c:v>
                </c:pt>
                <c:pt idx="2">
                  <c:v>382</c:v>
                </c:pt>
                <c:pt idx="3">
                  <c:v>353.74010913629849</c:v>
                </c:pt>
                <c:pt idx="4" formatCode="_(* #,##0.00_);_(* \(#,##0.00\);_(* &quot;-&quot;??_);_(@_)">
                  <c:v>434.46412126018481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A-3A40-8AF2-4B3EA7A54524}"/>
            </c:ext>
          </c:extLst>
        </c:ser>
        <c:ser>
          <c:idx val="2"/>
          <c:order val="2"/>
          <c:tx>
            <c:strRef>
              <c:f>'Chart Q3 2019'!$C$57</c:f>
              <c:strCache>
                <c:ptCount val="1"/>
                <c:pt idx="0">
                  <c:v>Total L&amp;E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2019'!$D$54:$H$54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2019'!$D$57:$H$57</c:f>
              <c:numCache>
                <c:formatCode>General</c:formatCode>
                <c:ptCount val="5"/>
                <c:pt idx="0">
                  <c:v>1229</c:v>
                </c:pt>
                <c:pt idx="1">
                  <c:v>1343</c:v>
                </c:pt>
                <c:pt idx="2">
                  <c:v>1233</c:v>
                </c:pt>
                <c:pt idx="3" formatCode="0">
                  <c:v>1380.0265194905267</c:v>
                </c:pt>
                <c:pt idx="4" formatCode="0">
                  <c:v>1314.3010684291269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A-3A40-8AF2-4B3EA7A545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8842383"/>
        <c:axId val="1845468367"/>
      </c:barChart>
      <c:catAx>
        <c:axId val="1888842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468367"/>
        <c:crosses val="autoZero"/>
        <c:auto val="1"/>
        <c:lblAlgn val="ctr"/>
        <c:lblOffset val="100"/>
        <c:noMultiLvlLbl val="0"/>
      </c:catAx>
      <c:valAx>
        <c:axId val="184546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842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Liquidity</a:t>
            </a:r>
            <a:r>
              <a:rPr lang="en-US" b="1" baseline="0" dirty="0"/>
              <a:t> Ratio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2019'!$C$71</c:f>
              <c:strCache>
                <c:ptCount val="1"/>
                <c:pt idx="0">
                  <c:v>Current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2019'!$D$69:$H$70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2019'!$D$71:$H$71</c:f>
              <c:numCache>
                <c:formatCode>0.00</c:formatCode>
                <c:ptCount val="5"/>
                <c:pt idx="0">
                  <c:v>4.4262295081967211E-2</c:v>
                </c:pt>
                <c:pt idx="1">
                  <c:v>0.20902255639097744</c:v>
                </c:pt>
                <c:pt idx="2">
                  <c:v>0.58385093167701863</c:v>
                </c:pt>
                <c:pt idx="3">
                  <c:v>0.64428861930621328</c:v>
                </c:pt>
                <c:pt idx="4" formatCode="_(* #,##0.00_);_(* \(#,##0.00\);_(* &quot;-&quot;??_);_(@_)">
                  <c:v>0.60541276742183292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4-594B-B16D-16B96D82E1E9}"/>
            </c:ext>
          </c:extLst>
        </c:ser>
        <c:ser>
          <c:idx val="1"/>
          <c:order val="1"/>
          <c:tx>
            <c:strRef>
              <c:f>'Chart Q3 2019'!$C$72</c:f>
              <c:strCache>
                <c:ptCount val="1"/>
                <c:pt idx="0">
                  <c:v>Cash Ratio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2019'!$D$69:$H$70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2019'!$D$72:$H$72</c:f>
              <c:numCache>
                <c:formatCode>0.00</c:formatCode>
                <c:ptCount val="5"/>
                <c:pt idx="0">
                  <c:v>2.1311475409836068E-3</c:v>
                </c:pt>
                <c:pt idx="1">
                  <c:v>1.6541353383458645E-2</c:v>
                </c:pt>
                <c:pt idx="2">
                  <c:v>2.2774327122153208E-2</c:v>
                </c:pt>
                <c:pt idx="3">
                  <c:v>7.7243021482438223E-3</c:v>
                </c:pt>
                <c:pt idx="4" formatCode="_(* #,##0.00_);_(* \(#,##0.00\);_(* &quot;-&quot;??_);_(@_)">
                  <c:v>6.7678394433247279E-3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4-594B-B16D-16B96D82E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012495"/>
        <c:axId val="1889168799"/>
      </c:barChart>
      <c:catAx>
        <c:axId val="193101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68799"/>
        <c:crosses val="autoZero"/>
        <c:auto val="1"/>
        <c:lblAlgn val="ctr"/>
        <c:lblOffset val="100"/>
        <c:noMultiLvlLbl val="0"/>
      </c:catAx>
      <c:valAx>
        <c:axId val="188916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01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Leverage</a:t>
            </a:r>
            <a:r>
              <a:rPr lang="en-US" b="1" baseline="0" dirty="0"/>
              <a:t> Ratio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2019'!$C$88</c:f>
              <c:strCache>
                <c:ptCount val="1"/>
                <c:pt idx="0">
                  <c:v>Debt to 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2019'!$D$87:$H$87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2019'!$D$88:$H$88</c:f>
              <c:numCache>
                <c:formatCode>_(* #,##0.00_);_(* \(#,##0.00\);_(* "-"??_);_(@_)</c:formatCode>
                <c:ptCount val="5"/>
                <c:pt idx="0" formatCode="General">
                  <c:v>5.8</c:v>
                </c:pt>
                <c:pt idx="1">
                  <c:v>4.5</c:v>
                </c:pt>
                <c:pt idx="2">
                  <c:v>2</c:v>
                </c:pt>
                <c:pt idx="3">
                  <c:v>2.2210595083537115</c:v>
                </c:pt>
                <c:pt idx="4" formatCode="0.00">
                  <c:v>1.7168169034452476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0-5149-B897-B44928C06DC1}"/>
            </c:ext>
          </c:extLst>
        </c:ser>
        <c:ser>
          <c:idx val="1"/>
          <c:order val="1"/>
          <c:tx>
            <c:strRef>
              <c:f>'Chart Q3 2019'!$C$89</c:f>
              <c:strCache>
                <c:ptCount val="1"/>
                <c:pt idx="0">
                  <c:v>Debt to Asset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2019'!$D$87:$H$87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2019'!$D$89:$H$89</c:f>
              <c:numCache>
                <c:formatCode>_(* #,##0.00_);_(* \(#,##0.00\);_(* "-"??_);_(@_)</c:formatCode>
                <c:ptCount val="5"/>
                <c:pt idx="0" formatCode="0.00">
                  <c:v>0.68022782750203414</c:v>
                </c:pt>
                <c:pt idx="1">
                  <c:v>0.7299107142857143</c:v>
                </c:pt>
                <c:pt idx="2">
                  <c:v>0.61070559610705599</c:v>
                </c:pt>
                <c:pt idx="3">
                  <c:v>0.56932082230804471</c:v>
                </c:pt>
                <c:pt idx="4" formatCode="0.00">
                  <c:v>0.56752243853189344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0-5149-B897-B44928C06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0946175"/>
        <c:axId val="1900402207"/>
      </c:barChart>
      <c:catAx>
        <c:axId val="190094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402207"/>
        <c:crosses val="autoZero"/>
        <c:auto val="1"/>
        <c:lblAlgn val="ctr"/>
        <c:lblOffset val="100"/>
        <c:noMultiLvlLbl val="0"/>
      </c:catAx>
      <c:valAx>
        <c:axId val="190040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94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Market</a:t>
            </a:r>
            <a:r>
              <a:rPr lang="en-US" b="1" baseline="0" dirty="0"/>
              <a:t> Cap. Vs Book Value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Q3 2019'!$C$104</c:f>
              <c:strCache>
                <c:ptCount val="1"/>
                <c:pt idx="0">
                  <c:v>Market Cap.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2019'!$D$103:$H$103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2019'!$D$104:$H$104</c:f>
              <c:numCache>
                <c:formatCode>0</c:formatCode>
                <c:ptCount val="5"/>
                <c:pt idx="0">
                  <c:v>203.66343414242857</c:v>
                </c:pt>
                <c:pt idx="1">
                  <c:v>203.66343414242857</c:v>
                </c:pt>
                <c:pt idx="2">
                  <c:v>143.42495362142859</c:v>
                </c:pt>
                <c:pt idx="3">
                  <c:v>143.42495362142859</c:v>
                </c:pt>
                <c:pt idx="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6-5541-9090-4E393E5F4F29}"/>
            </c:ext>
          </c:extLst>
        </c:ser>
        <c:ser>
          <c:idx val="1"/>
          <c:order val="1"/>
          <c:tx>
            <c:strRef>
              <c:f>'Chart Q3 2019'!$C$105</c:f>
              <c:strCache>
                <c:ptCount val="1"/>
                <c:pt idx="0">
                  <c:v>Book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Q3 2019'!$D$103:$H$103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Q3 2018</c:v>
                </c:pt>
                <c:pt idx="4">
                  <c:v>Q3 2019</c:v>
                </c:pt>
              </c:strCache>
            </c:strRef>
          </c:cat>
          <c:val>
            <c:numRef>
              <c:f>'Chart Q3 2019'!$D$105:$H$105</c:f>
              <c:numCache>
                <c:formatCode>General</c:formatCode>
                <c:ptCount val="5"/>
                <c:pt idx="0">
                  <c:v>144</c:v>
                </c:pt>
                <c:pt idx="1">
                  <c:v>220</c:v>
                </c:pt>
                <c:pt idx="2">
                  <c:v>382</c:v>
                </c:pt>
                <c:pt idx="3" formatCode="_(* #,##0_);_(* \(#,##0\);_(* &quot;-&quot;_);_(@_)">
                  <c:v>353.74010913629849</c:v>
                </c:pt>
                <c:pt idx="4" formatCode="_(* #,##0_);_(* \(#,##0\);_(* &quot;-&quot;_);_(@_)">
                  <c:v>434.46412126018481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6-5541-9090-4E393E5F4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367775"/>
        <c:axId val="1897635375"/>
      </c:barChart>
      <c:catAx>
        <c:axId val="189136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635375"/>
        <c:crosses val="autoZero"/>
        <c:auto val="1"/>
        <c:lblAlgn val="ctr"/>
        <c:lblOffset val="100"/>
        <c:noMultiLvlLbl val="0"/>
      </c:catAx>
      <c:valAx>
        <c:axId val="189763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9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36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>
                    <a:lumMod val="25000"/>
                  </a:schemeClr>
                </a:solidFill>
              </a:rPr>
              <a:t>Penanganan</a:t>
            </a:r>
            <a:r>
              <a:rPr lang="en-US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25000"/>
                  </a:schemeClr>
                </a:solidFill>
              </a:rPr>
              <a:t>Aktual</a:t>
            </a:r>
            <a:r>
              <a:rPr lang="en-US" b="1" dirty="0">
                <a:solidFill>
                  <a:schemeClr val="tx1">
                    <a:lumMod val="25000"/>
                  </a:schemeClr>
                </a:solidFill>
              </a:rPr>
              <a:t> Batubara</a:t>
            </a:r>
          </a:p>
          <a:p>
            <a:pPr>
              <a:defRPr>
                <a:solidFill>
                  <a:schemeClr val="tx1">
                    <a:lumMod val="25000"/>
                  </a:schemeClr>
                </a:solidFill>
              </a:defRPr>
            </a:pPr>
            <a:r>
              <a:rPr lang="en-US" b="1" i="1" dirty="0">
                <a:solidFill>
                  <a:schemeClr val="tx1">
                    <a:lumMod val="25000"/>
                  </a:schemeClr>
                </a:solidFill>
              </a:rPr>
              <a:t>Actual</a:t>
            </a:r>
            <a:r>
              <a:rPr lang="en-US" b="1" i="1" baseline="0" dirty="0">
                <a:solidFill>
                  <a:schemeClr val="tx1">
                    <a:lumMod val="25000"/>
                  </a:schemeClr>
                </a:solidFill>
              </a:rPr>
              <a:t> Coal Handling Capacity</a:t>
            </a:r>
            <a:endParaRPr lang="en-US" b="1" i="1" dirty="0">
              <a:solidFill>
                <a:schemeClr val="tx1">
                  <a:lumMod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67951529055838"/>
          <c:y val="0.29305769205495263"/>
          <c:w val="0.89460090788240476"/>
          <c:h val="0.614921831374851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'AMI Prod'!$P$5</c:f>
              <c:strCache>
                <c:ptCount val="1"/>
                <c:pt idx="0">
                  <c:v>Q3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5435810667507005E-3"/>
                  <c:y val="6.711085480205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4E-476A-8DAA-E8EBDFD10A5D}"/>
                </c:ext>
              </c:extLst>
            </c:dLbl>
            <c:dLbl>
              <c:idx val="1"/>
              <c:layout>
                <c:manualLayout>
                  <c:x val="-6.1743242670025756E-3"/>
                  <c:y val="8.2770054255867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E-476A-8DAA-E8EBDFD10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'AMI Prod'!$Q$3:$R$3</c:f>
              <c:strCache>
                <c:ptCount val="2"/>
                <c:pt idx="0">
                  <c:v>MP (Juta ton) </c:v>
                </c:pt>
                <c:pt idx="1">
                  <c:v>NTP (Juta ton)</c:v>
                </c:pt>
              </c:strCache>
            </c:strRef>
          </c:cat>
          <c:val>
            <c:numRef>
              <c:f>'AMI Prod'!$Q$5:$R$5</c:f>
              <c:numCache>
                <c:formatCode>_(* #,##0.00_);_(* \(#,##0.00\);_(* "-"_);_(@_)</c:formatCode>
                <c:ptCount val="2"/>
                <c:pt idx="0">
                  <c:v>14.5616861589242</c:v>
                </c:pt>
                <c:pt idx="1">
                  <c:v>43.537542999999999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C-FF45-A394-5665EBD705C9}"/>
            </c:ext>
          </c:extLst>
        </c:ser>
        <c:ser>
          <c:idx val="1"/>
          <c:order val="1"/>
          <c:tx>
            <c:strRef>
              <c:f>'AMI Prod'!$P$6</c:f>
              <c:strCache>
                <c:ptCount val="1"/>
                <c:pt idx="0">
                  <c:v>Q3 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0871621335013446E-3"/>
                  <c:y val="6.039976932184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E-476A-8DAA-E8EBDFD10A5D}"/>
                </c:ext>
              </c:extLst>
            </c:dLbl>
            <c:dLbl>
              <c:idx val="1"/>
              <c:layout>
                <c:manualLayout>
                  <c:x val="-4.6307432002519319E-3"/>
                  <c:y val="6.7110854802054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4E-476A-8DAA-E8EBDFD10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'AMI Prod'!$Q$3:$R$3</c:f>
              <c:strCache>
                <c:ptCount val="2"/>
                <c:pt idx="0">
                  <c:v>MP (Juta ton) </c:v>
                </c:pt>
                <c:pt idx="1">
                  <c:v>NTP (Juta ton)</c:v>
                </c:pt>
              </c:strCache>
            </c:strRef>
          </c:cat>
          <c:val>
            <c:numRef>
              <c:f>'AMI Prod'!$Q$6:$R$6</c:f>
              <c:numCache>
                <c:formatCode>_(* #,##0.00_);_(* \(#,##0.00\);_(* "-"_);_(@_)</c:formatCode>
                <c:ptCount val="2"/>
                <c:pt idx="0">
                  <c:v>12.293053350999999</c:v>
                </c:pt>
                <c:pt idx="1">
                  <c:v>40.561835000000002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C-FF45-A394-5665EBD705C9}"/>
            </c:ext>
          </c:extLst>
        </c:ser>
        <c:ser>
          <c:idx val="2"/>
          <c:order val="2"/>
          <c:tx>
            <c:strRef>
              <c:f>'AMI Prod'!$P$7</c:f>
              <c:strCache>
                <c:ptCount val="1"/>
                <c:pt idx="0">
                  <c:v>Q3 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7.382194028226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4E-476A-8DAA-E8EBDFD10A5D}"/>
                </c:ext>
              </c:extLst>
            </c:dLbl>
            <c:dLbl>
              <c:idx val="1"/>
              <c:layout>
                <c:manualLayout>
                  <c:x val="-1.5435810667506439E-3"/>
                  <c:y val="6.487382630865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6A-8DAA-E8EBDFD10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'AMI Prod'!$Q$3:$R$3</c:f>
              <c:strCache>
                <c:ptCount val="2"/>
                <c:pt idx="0">
                  <c:v>MP (Juta ton) </c:v>
                </c:pt>
                <c:pt idx="1">
                  <c:v>NTP (Juta ton)</c:v>
                </c:pt>
              </c:strCache>
            </c:strRef>
          </c:cat>
          <c:val>
            <c:numRef>
              <c:f>'AMI Prod'!$Q$7:$R$7</c:f>
              <c:numCache>
                <c:formatCode>_(* #,##0.00_);_(* \(#,##0.00\);_(* "-"_);_(@_)</c:formatCode>
                <c:ptCount val="2"/>
                <c:pt idx="0">
                  <c:v>15.33</c:v>
                </c:pt>
                <c:pt idx="1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C-FF45-A394-5665EBD705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597455216"/>
        <c:axId val="-1597450864"/>
        <c:axId val="0"/>
      </c:bar3DChart>
      <c:catAx>
        <c:axId val="-15974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7450864"/>
        <c:crosses val="autoZero"/>
        <c:auto val="1"/>
        <c:lblAlgn val="ctr"/>
        <c:lblOffset val="100"/>
        <c:noMultiLvlLbl val="0"/>
      </c:catAx>
      <c:valAx>
        <c:axId val="-15974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25000"/>
                </a:schemeClr>
              </a:solidFill>
              <a:round/>
            </a:ln>
            <a:effectLst/>
          </c:spPr>
        </c:majorGridlines>
        <c:numFmt formatCode="_(* #,##0.00_);_(* \(#,##0.0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745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0998-8758-4C4B-B880-57C8CC2D281B}" type="datetimeFigureOut">
              <a:rPr lang="ru-RU" smtClean="0"/>
              <a:t>22.11.2019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C1C9F-A658-48E2-A5D0-FF82E680BC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66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4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Posisi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Keuangan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Sehat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Healthy Balance Sheet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Keahlian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Operasi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Operational Expertise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Peningkatan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Produktivitas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Improve Productivity/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proyek-proyek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kuat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Develop Strong Pipeline of Projects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Menggabungkan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praktik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terbaik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keuangan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Manajemen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resiko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dan tata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kelola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Perusahaan yang </a:t>
            </a:r>
            <a:r>
              <a:rPr lang="en-AU" sz="1200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A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Incorporate Best Practices for Financial Analysis, Risk Management &amp; Good Corporate Governance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67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3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Exposing true organizational value.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C9F-A658-48E2-A5D0-FF82E680BC5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7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</p:spTree>
    <p:extLst>
      <p:ext uri="{BB962C8B-B14F-4D97-AF65-F5344CB8AC3E}">
        <p14:creationId xmlns:p14="http://schemas.microsoft.com/office/powerpoint/2010/main" val="88047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8AD-2870-4B2C-BAD4-7DB3F9FBE751}" type="datetimeFigureOut">
              <a:rPr lang="ru-RU" smtClean="0"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DB9-5AC7-46BA-A242-FCED1D0E096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8AD-2870-4B2C-BAD4-7DB3F9FBE751}" type="datetimeFigureOut">
              <a:rPr lang="ru-RU" smtClean="0"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DB9-5AC7-46BA-A242-FCED1D0E096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497304"/>
            <a:ext cx="12192000" cy="636069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7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8AD-2870-4B2C-BAD4-7DB3F9FBE751}" type="datetimeFigureOut">
              <a:rPr lang="ru-RU" smtClean="0"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DB9-5AC7-46BA-A242-FCED1D0E096C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746382" y="1205446"/>
            <a:ext cx="2699234" cy="269707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20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489098"/>
            <a:ext cx="12192000" cy="636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84" y="1010090"/>
            <a:ext cx="2493242" cy="5341326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8223651" y="1732936"/>
            <a:ext cx="2175388" cy="385670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1275594" y="3404203"/>
            <a:ext cx="76201" cy="553100"/>
            <a:chOff x="1323833" y="2867026"/>
            <a:chExt cx="76201" cy="553100"/>
          </a:xfrm>
        </p:grpSpPr>
        <p:sp>
          <p:nvSpPr>
            <p:cNvPr id="7" name="Овал 6"/>
            <p:cNvSpPr/>
            <p:nvPr userDrawn="1"/>
          </p:nvSpPr>
          <p:spPr>
            <a:xfrm>
              <a:off x="1323834" y="2867026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 userDrawn="1"/>
          </p:nvSpPr>
          <p:spPr>
            <a:xfrm>
              <a:off x="1323833" y="3025993"/>
              <a:ext cx="76200" cy="762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 userDrawn="1"/>
          </p:nvSpPr>
          <p:spPr>
            <a:xfrm>
              <a:off x="1323833" y="3184960"/>
              <a:ext cx="76200" cy="762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1323833" y="3343926"/>
              <a:ext cx="76200" cy="762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329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2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</p:spTree>
    <p:extLst>
      <p:ext uri="{BB962C8B-B14F-4D97-AF65-F5344CB8AC3E}">
        <p14:creationId xmlns:p14="http://schemas.microsoft.com/office/powerpoint/2010/main" val="202566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86933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</p:spTree>
    <p:extLst>
      <p:ext uri="{BB962C8B-B14F-4D97-AF65-F5344CB8AC3E}">
        <p14:creationId xmlns:p14="http://schemas.microsoft.com/office/powerpoint/2010/main" val="172465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</p:spTree>
    <p:extLst>
      <p:ext uri="{BB962C8B-B14F-4D97-AF65-F5344CB8AC3E}">
        <p14:creationId xmlns:p14="http://schemas.microsoft.com/office/powerpoint/2010/main" val="425778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97734" y="6445534"/>
            <a:ext cx="4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67FAF05-C735-2540-BF60-6EF277BEA870}" type="slidenum">
              <a:rPr lang="en-US" sz="1200" smtClean="0">
                <a:solidFill>
                  <a:schemeClr val="bg2"/>
                </a:solidFill>
                <a:latin typeface="Calibri Light"/>
                <a:cs typeface="Calibri Light"/>
              </a:rPr>
              <a:t>‹#›</a:t>
            </a:fld>
            <a:endParaRPr lang="en-US" sz="1200" dirty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508201" y="6485467"/>
            <a:ext cx="0" cy="37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397294" y="6451600"/>
            <a:ext cx="19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Calibri Light"/>
                <a:cs typeface="Calibri Light"/>
              </a:rPr>
              <a:t>INVESTOR BRIEF</a:t>
            </a:r>
          </a:p>
        </p:txBody>
      </p:sp>
    </p:spTree>
    <p:extLst>
      <p:ext uri="{BB962C8B-B14F-4D97-AF65-F5344CB8AC3E}">
        <p14:creationId xmlns:p14="http://schemas.microsoft.com/office/powerpoint/2010/main" val="36398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A39C-C3ED-4981-8565-5EF9DDE7E27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447D-5CC9-4406-B98B-A53B3193B2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5023772" y="6362945"/>
            <a:ext cx="214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00" b="0" i="0" dirty="0">
                <a:solidFill>
                  <a:schemeClr val="accent3"/>
                </a:solidFill>
                <a:latin typeface="+mn-lt"/>
                <a:ea typeface="Karla" pitchFamily="2" charset="0"/>
                <a:cs typeface="Poppins SemiBold" panose="02000000000000000000" pitchFamily="2" charset="0"/>
              </a:rPr>
              <a:t>www.yourdomain.com</a:t>
            </a:r>
            <a:endParaRPr lang="ru-RU" sz="1000" b="0" i="0" dirty="0">
              <a:solidFill>
                <a:schemeClr val="accent3"/>
              </a:solidFill>
              <a:latin typeface="+mn-lt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5029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39573" y="185243"/>
            <a:ext cx="3241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800" b="0" baseline="0" smtClean="0">
                <a:solidFill>
                  <a:schemeClr val="bg1"/>
                </a:solidFill>
                <a:latin typeface="+mn-lt"/>
                <a:ea typeface="Karla" pitchFamily="2" charset="0"/>
                <a:cs typeface="Poppins Light" panose="02000000000000000000" pitchFamily="2" charset="0"/>
              </a:rPr>
              <a:pPr algn="ctr"/>
              <a:t>‹#›</a:t>
            </a:fld>
            <a:endParaRPr lang="ru-RU" sz="1100" b="0" baseline="0" dirty="0">
              <a:solidFill>
                <a:schemeClr val="bg1"/>
              </a:solidFill>
              <a:latin typeface="+mn-lt"/>
              <a:ea typeface="Karla" pitchFamily="2" charset="0"/>
              <a:cs typeface="Poppins Light" panose="02000000000000000000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8048742" y="135897"/>
            <a:ext cx="3360224" cy="334966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chemeClr val="bg1"/>
                </a:solidFill>
                <a:latin typeface="Poppins Light" panose="02000000000000000000" pitchFamily="2" charset="0"/>
                <a:ea typeface="Karla" pitchFamily="2" charset="0"/>
                <a:cs typeface="Poppins Light" panose="02000000000000000000" pitchFamily="2" charset="0"/>
              </a:rPr>
              <a:t>Company</a:t>
            </a:r>
            <a:r>
              <a:rPr lang="en-US" sz="800" baseline="0" dirty="0">
                <a:solidFill>
                  <a:schemeClr val="bg1"/>
                </a:solidFill>
                <a:latin typeface="Poppins Light" panose="02000000000000000000" pitchFamily="2" charset="0"/>
                <a:ea typeface="Karla" pitchFamily="2" charset="0"/>
                <a:cs typeface="Poppins Light" panose="02000000000000000000" pitchFamily="2" charset="0"/>
              </a:rPr>
              <a:t> Presentation    |</a:t>
            </a:r>
            <a:endParaRPr lang="en-US" sz="800" dirty="0">
              <a:solidFill>
                <a:schemeClr val="bg1"/>
              </a:solidFill>
              <a:latin typeface="Poppins Light" panose="02000000000000000000" pitchFamily="2" charset="0"/>
              <a:ea typeface="Karla" pitchFamily="2" charset="0"/>
              <a:cs typeface="Poppins Light" panose="02000000000000000000" pitchFamily="2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8861" y="170887"/>
            <a:ext cx="162335" cy="161147"/>
            <a:chOff x="483136" y="170887"/>
            <a:chExt cx="162335" cy="161147"/>
          </a:xfrm>
          <a:solidFill>
            <a:schemeClr val="tx2"/>
          </a:solidFill>
        </p:grpSpPr>
        <p:sp>
          <p:nvSpPr>
            <p:cNvPr id="12" name="Овал 11"/>
            <p:cNvSpPr/>
            <p:nvPr userDrawn="1"/>
          </p:nvSpPr>
          <p:spPr>
            <a:xfrm>
              <a:off x="483136" y="170887"/>
              <a:ext cx="61623" cy="61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483136" y="270411"/>
              <a:ext cx="61623" cy="61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583848" y="170887"/>
              <a:ext cx="61623" cy="616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491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5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682" r:id="rId15"/>
    <p:sldLayoutId id="214748368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805D8E-7531-4877-B7D2-073637DECEDE}"/>
              </a:ext>
            </a:extLst>
          </p:cNvPr>
          <p:cNvSpPr txBox="1"/>
          <p:nvPr/>
        </p:nvSpPr>
        <p:spPr>
          <a:xfrm>
            <a:off x="2124076" y="1178848"/>
            <a:ext cx="7772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SELAMAT DATANG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WELCOME TO</a:t>
            </a: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DALAM PAPARAN PUBLIK TAHUNAN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ANNUAL PUBLIC EXPOSE</a:t>
            </a:r>
            <a:endParaRPr lang="en-US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kern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PT 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ASTRINDO NUSANTARA INFRASTRUKTUR TBK.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Rabu, 27 November 2019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Wednesday, 27</a:t>
            </a:r>
            <a:r>
              <a:rPr lang="en-US" b="1" kern="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lang="en-US" b="1" kern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November 2019</a:t>
            </a:r>
            <a:endParaRPr lang="id-ID" b="1" kern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83492" y="3255146"/>
            <a:ext cx="56387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Kami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didukung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oleh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tiga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mesin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pertumbuhan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utama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.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Ketiga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komponen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tersebut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adalah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: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We are boosted by a three prong growth engine. The three components are:</a:t>
            </a:r>
          </a:p>
          <a:p>
            <a:pPr marL="285750" indent="-285750">
              <a:buFont typeface="Arial"/>
              <a:buChar char="•"/>
            </a:pPr>
            <a:endParaRPr lang="en-US" sz="1400" b="1" dirty="0">
              <a:solidFill>
                <a:schemeClr val="tx1">
                  <a:lumMod val="25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Kontrak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Jangka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Panjang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/Long term contracts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Pendapatan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berulang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yang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stabil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/Recurring Stable incomes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Efisiensi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Operasional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/ Operating Efficiency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77B526-E588-EA4F-AAD7-6221BC129ECF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BD82C-97CE-6D4A-AB89-12CEBCBBED32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D99E0-E51C-E844-87FE-D0486245E2E1}"/>
              </a:ext>
            </a:extLst>
          </p:cNvPr>
          <p:cNvSpPr txBox="1"/>
          <p:nvPr/>
        </p:nvSpPr>
        <p:spPr>
          <a:xfrm>
            <a:off x="2519643" y="384168"/>
            <a:ext cx="959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cs typeface="Calibri"/>
              </a:rPr>
              <a:t>ARUS KAS YANG HANDAL DAN BERKELANJUTAN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 RELIABLE &amp; SUSTAINABLE CASH FLOW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88EC4-1C0A-5747-8A93-91EBC919C0D3}"/>
              </a:ext>
            </a:extLst>
          </p:cNvPr>
          <p:cNvSpPr/>
          <p:nvPr/>
        </p:nvSpPr>
        <p:spPr>
          <a:xfrm>
            <a:off x="10244667" y="6423378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5775" y="3778367"/>
            <a:ext cx="8309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Kami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adalah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pengelola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aset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yang “made by design”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    We are an asset management company made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    by design.</a:t>
            </a: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tx1">
                  <a:lumMod val="25000"/>
                </a:schemeClr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Kami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merupakan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alternatif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investasi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terbaik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dibandingkan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dengan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Bank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Konvensional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,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Investasi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di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proyek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Pemerintah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dan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Pengelola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Dana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Superanuitas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    We are an excellent alternative to traditional banking channels, 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    government investment, and superannuation funds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E5A40-7163-1942-9C78-32B76EAB3B1D}"/>
              </a:ext>
            </a:extLst>
          </p:cNvPr>
          <p:cNvSpPr/>
          <p:nvPr/>
        </p:nvSpPr>
        <p:spPr>
          <a:xfrm>
            <a:off x="10287443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43E0C6-8B5A-9B46-A938-24E3BC2D1763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EC653-0F49-A64D-8FC4-D869EE4B3C9A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BF33B-8634-8940-9366-AA3E07499E5C}"/>
              </a:ext>
            </a:extLst>
          </p:cNvPr>
          <p:cNvSpPr txBox="1"/>
          <p:nvPr/>
        </p:nvSpPr>
        <p:spPr>
          <a:xfrm>
            <a:off x="5096933" y="355593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cs typeface="Calibri"/>
              </a:rPr>
              <a:t>PLATFORM BISNIS YANG STRATEGIS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 STRATEGIC BUSINESS PLATFORM</a:t>
            </a:r>
          </a:p>
        </p:txBody>
      </p:sp>
    </p:spTree>
    <p:extLst>
      <p:ext uri="{BB962C8B-B14F-4D97-AF65-F5344CB8AC3E}">
        <p14:creationId xmlns:p14="http://schemas.microsoft.com/office/powerpoint/2010/main" val="31529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alimant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03" y="2622118"/>
            <a:ext cx="3992807" cy="4032000"/>
          </a:xfrm>
          <a:prstGeom prst="rect">
            <a:avLst/>
          </a:prstGeom>
        </p:spPr>
      </p:pic>
      <p:pic>
        <p:nvPicPr>
          <p:cNvPr id="20" name="Picture 19" descr="Sumat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47" y="2622118"/>
            <a:ext cx="3957152" cy="3995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DF29E8-633B-5F48-8270-9F00E2720221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13CA3F2-813E-874D-972E-BC8BDC4CA67E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C0B3E-39E7-1A4B-B154-DB7A4347B72E}"/>
              </a:ext>
            </a:extLst>
          </p:cNvPr>
          <p:cNvSpPr txBox="1"/>
          <p:nvPr/>
        </p:nvSpPr>
        <p:spPr>
          <a:xfrm>
            <a:off x="957840" y="5757931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INDUSTRY EXPERTS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8E135-AE86-0F4E-9CA9-2CDC14C7E57A}"/>
              </a:ext>
            </a:extLst>
          </p:cNvPr>
          <p:cNvSpPr txBox="1"/>
          <p:nvPr/>
        </p:nvSpPr>
        <p:spPr>
          <a:xfrm>
            <a:off x="5096933" y="355593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cs typeface="Calibri"/>
              </a:rPr>
              <a:t>KEKUATAN REGIONAL UTAMA </a:t>
            </a:r>
            <a:r>
              <a:rPr lang="en-US" sz="3200" b="1" dirty="0">
                <a:solidFill>
                  <a:srgbClr val="FFFFFF"/>
                </a:solidFill>
                <a:cs typeface="Calibri"/>
              </a:rPr>
              <a:t>/ REGIONAL STRENGTHS</a:t>
            </a:r>
          </a:p>
        </p:txBody>
      </p:sp>
    </p:spTree>
    <p:extLst>
      <p:ext uri="{BB962C8B-B14F-4D97-AF65-F5344CB8AC3E}">
        <p14:creationId xmlns:p14="http://schemas.microsoft.com/office/powerpoint/2010/main" val="3500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8031" y="4088255"/>
            <a:ext cx="7281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Misi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kami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untuk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mengembangkan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,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memelihara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, dan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menumbuhkan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aset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–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aset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infrastruktur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energi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terintegrasi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dengan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hasil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tinggi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yang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didasarkan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pada tata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kelola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perusahaan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yang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baik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dan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tanggung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jawab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sosial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perusahaan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Our mission of developing, maintaining, and growing high yield integrated energy infrastructure assets is grounded on a solid cornerstone of stringent corporate governance and impactful corporate social responsibility.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4933" y="440261"/>
            <a:ext cx="7400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cs typeface="Calibri"/>
              </a:rPr>
              <a:t>TATA KELOLA PERUSAHAAN DAN TANGGUNG JAWAB SOSIAL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cs typeface="Calibri"/>
              </a:rPr>
              <a:t>GOOD CORPORATE GOVERNANCE AND CORPORATE SOCIAL RESPONSIBILITY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B083A-7D62-B64A-8D89-2ACA549A2675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BD15A73-5995-5E4A-BA9B-964E62B8C8A0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EA688-4F80-2048-9990-077B16F57021}"/>
              </a:ext>
            </a:extLst>
          </p:cNvPr>
          <p:cNvSpPr txBox="1"/>
          <p:nvPr/>
        </p:nvSpPr>
        <p:spPr>
          <a:xfrm>
            <a:off x="957840" y="5757931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CORPORATE CARE</a:t>
            </a:r>
          </a:p>
        </p:txBody>
      </p:sp>
    </p:spTree>
    <p:extLst>
      <p:ext uri="{BB962C8B-B14F-4D97-AF65-F5344CB8AC3E}">
        <p14:creationId xmlns:p14="http://schemas.microsoft.com/office/powerpoint/2010/main" val="6831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C977A-7C8D-344E-9C03-54AA1990D2DB}"/>
              </a:ext>
            </a:extLst>
          </p:cNvPr>
          <p:cNvSpPr txBox="1"/>
          <p:nvPr/>
        </p:nvSpPr>
        <p:spPr>
          <a:xfrm>
            <a:off x="3779137" y="256630"/>
            <a:ext cx="807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KINERJA KEUANGAN /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FINANCIAL PERFORMANCE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792D15-884F-4843-BB77-8F99F1613343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91DB0-C18F-D845-8FA0-04656525B56F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SUCESS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0B20F3-ECFC-5245-829C-5D674CC14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176375"/>
              </p:ext>
            </p:extLst>
          </p:nvPr>
        </p:nvGraphicFramePr>
        <p:xfrm>
          <a:off x="3579995" y="1086059"/>
          <a:ext cx="4826994" cy="28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D4794AD-F431-CE41-B8A1-703C9A9635B2}"/>
              </a:ext>
            </a:extLst>
          </p:cNvPr>
          <p:cNvSpPr/>
          <p:nvPr/>
        </p:nvSpPr>
        <p:spPr>
          <a:xfrm>
            <a:off x="6640640" y="1086059"/>
            <a:ext cx="1679663" cy="114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86A4196-A05D-9C41-8607-34A914613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317833"/>
              </p:ext>
            </p:extLst>
          </p:nvPr>
        </p:nvGraphicFramePr>
        <p:xfrm>
          <a:off x="7135318" y="3979447"/>
          <a:ext cx="4826995" cy="267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65879E8-8AAE-CF40-8693-AE45CCFA4D82}"/>
              </a:ext>
            </a:extLst>
          </p:cNvPr>
          <p:cNvSpPr/>
          <p:nvPr/>
        </p:nvSpPr>
        <p:spPr>
          <a:xfrm>
            <a:off x="10133351" y="4227226"/>
            <a:ext cx="1723870" cy="1124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0386-C4AA-8547-9E8B-2C25FD3EEB53}"/>
              </a:ext>
            </a:extLst>
          </p:cNvPr>
          <p:cNvSpPr txBox="1"/>
          <p:nvPr/>
        </p:nvSpPr>
        <p:spPr>
          <a:xfrm>
            <a:off x="6874070" y="1086059"/>
            <a:ext cx="1212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D067D-071D-2A4C-9025-DF26DF6E2C48}"/>
              </a:ext>
            </a:extLst>
          </p:cNvPr>
          <p:cNvSpPr txBox="1"/>
          <p:nvPr/>
        </p:nvSpPr>
        <p:spPr>
          <a:xfrm>
            <a:off x="10513615" y="4227226"/>
            <a:ext cx="963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</p:spTree>
    <p:extLst>
      <p:ext uri="{BB962C8B-B14F-4D97-AF65-F5344CB8AC3E}">
        <p14:creationId xmlns:p14="http://schemas.microsoft.com/office/powerpoint/2010/main" val="22792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032A8-26E4-8D40-AEFB-66D51DC0AA17}"/>
              </a:ext>
            </a:extLst>
          </p:cNvPr>
          <p:cNvSpPr txBox="1"/>
          <p:nvPr/>
        </p:nvSpPr>
        <p:spPr>
          <a:xfrm>
            <a:off x="3657601" y="270928"/>
            <a:ext cx="807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KINERJA KEUANGAN / </a:t>
            </a:r>
            <a:r>
              <a:rPr lang="en-US" sz="32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E6D79C-835A-BF45-A8EA-5F14CC98F8E4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EE68E-4E5D-B646-9757-AB3A7AC063F2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26B293-5A26-7F45-B310-87CCA37D2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46300"/>
              </p:ext>
            </p:extLst>
          </p:nvPr>
        </p:nvGraphicFramePr>
        <p:xfrm>
          <a:off x="3657601" y="9499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C906E20-1F86-454A-8040-3B16FEBA8D41}"/>
              </a:ext>
            </a:extLst>
          </p:cNvPr>
          <p:cNvSpPr/>
          <p:nvPr/>
        </p:nvSpPr>
        <p:spPr>
          <a:xfrm>
            <a:off x="6474136" y="1266928"/>
            <a:ext cx="1590571" cy="2113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29A4-C244-0542-8DE6-2BBF46067823}"/>
              </a:ext>
            </a:extLst>
          </p:cNvPr>
          <p:cNvSpPr txBox="1"/>
          <p:nvPr/>
        </p:nvSpPr>
        <p:spPr>
          <a:xfrm>
            <a:off x="6817730" y="1222650"/>
            <a:ext cx="110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96570FA-2381-894D-B86F-A96F6F90B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85087"/>
              </p:ext>
            </p:extLst>
          </p:nvPr>
        </p:nvGraphicFramePr>
        <p:xfrm>
          <a:off x="7290216" y="3843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F6F7AF7-5032-BF48-B93F-CBC323070D80}"/>
              </a:ext>
            </a:extLst>
          </p:cNvPr>
          <p:cNvSpPr/>
          <p:nvPr/>
        </p:nvSpPr>
        <p:spPr>
          <a:xfrm>
            <a:off x="10151722" y="4158925"/>
            <a:ext cx="1590571" cy="2113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C81F0-E662-1249-A117-471FA112490E}"/>
              </a:ext>
            </a:extLst>
          </p:cNvPr>
          <p:cNvSpPr txBox="1"/>
          <p:nvPr/>
        </p:nvSpPr>
        <p:spPr>
          <a:xfrm>
            <a:off x="10495316" y="4114647"/>
            <a:ext cx="110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</p:spTree>
    <p:extLst>
      <p:ext uri="{BB962C8B-B14F-4D97-AF65-F5344CB8AC3E}">
        <p14:creationId xmlns:p14="http://schemas.microsoft.com/office/powerpoint/2010/main" val="58833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74E075-DD4F-8C45-9000-C30AEB9050E5}"/>
              </a:ext>
            </a:extLst>
          </p:cNvPr>
          <p:cNvSpPr txBox="1"/>
          <p:nvPr/>
        </p:nvSpPr>
        <p:spPr>
          <a:xfrm>
            <a:off x="3657601" y="440261"/>
            <a:ext cx="807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KINERJA KEUANGAN / </a:t>
            </a:r>
            <a:r>
              <a:rPr lang="en-US" sz="3200" b="1" dirty="0">
                <a:solidFill>
                  <a:schemeClr val="bg1"/>
                </a:solidFill>
              </a:rPr>
              <a:t>FINANCIAL PERFORMANCE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0E1BB2-F6FE-F449-8187-4A67991EB7F1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1A7CE-4181-9343-BF44-5536065B1691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65AA8B-B7D6-7B46-B494-7CDFC3F89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274177"/>
              </p:ext>
            </p:extLst>
          </p:nvPr>
        </p:nvGraphicFramePr>
        <p:xfrm>
          <a:off x="3495206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FDD206-DCED-9C41-8836-0639F102F3F3}"/>
              </a:ext>
            </a:extLst>
          </p:cNvPr>
          <p:cNvSpPr/>
          <p:nvPr/>
        </p:nvSpPr>
        <p:spPr>
          <a:xfrm>
            <a:off x="6359211" y="1457793"/>
            <a:ext cx="1590571" cy="2113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5A6F3-FB57-C74C-A40E-239ED7B2B06E}"/>
              </a:ext>
            </a:extLst>
          </p:cNvPr>
          <p:cNvSpPr txBox="1"/>
          <p:nvPr/>
        </p:nvSpPr>
        <p:spPr>
          <a:xfrm>
            <a:off x="6702805" y="1413515"/>
            <a:ext cx="110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2C505F3-7142-EF4E-AD5D-97D2AAC86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33957"/>
              </p:ext>
            </p:extLst>
          </p:nvPr>
        </p:nvGraphicFramePr>
        <p:xfrm>
          <a:off x="7467599" y="40286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19CBEB8-A227-8E44-BC5C-D3B8883EFFE1}"/>
              </a:ext>
            </a:extLst>
          </p:cNvPr>
          <p:cNvSpPr/>
          <p:nvPr/>
        </p:nvSpPr>
        <p:spPr>
          <a:xfrm>
            <a:off x="10289131" y="4976734"/>
            <a:ext cx="1590571" cy="1491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2FCA6-54BB-EE46-881B-CD19407EC0BA}"/>
              </a:ext>
            </a:extLst>
          </p:cNvPr>
          <p:cNvSpPr txBox="1"/>
          <p:nvPr/>
        </p:nvSpPr>
        <p:spPr>
          <a:xfrm>
            <a:off x="10625919" y="4976734"/>
            <a:ext cx="110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</p:spTree>
    <p:extLst>
      <p:ext uri="{BB962C8B-B14F-4D97-AF65-F5344CB8AC3E}">
        <p14:creationId xmlns:p14="http://schemas.microsoft.com/office/powerpoint/2010/main" val="40344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927FE7-9CC8-C545-BF57-3177E769A6A6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1EB95-F0AE-F346-A345-EE259FD1766C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E7FB22-A6CA-B942-B4E0-B1143F048C73}"/>
              </a:ext>
            </a:extLst>
          </p:cNvPr>
          <p:cNvSpPr txBox="1"/>
          <p:nvPr/>
        </p:nvSpPr>
        <p:spPr>
          <a:xfrm>
            <a:off x="3657601" y="440261"/>
            <a:ext cx="807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KINERJA KEUANGAN /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FINANCIAL PERFORMANCE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B3495C2-BE99-FF4C-8FBD-804CA069A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92506"/>
              </p:ext>
            </p:extLst>
          </p:nvPr>
        </p:nvGraphicFramePr>
        <p:xfrm>
          <a:off x="4504765" y="1815353"/>
          <a:ext cx="6729395" cy="431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3CEA6D-3DE8-2142-98DF-462A9AAF0CF3}"/>
              </a:ext>
            </a:extLst>
          </p:cNvPr>
          <p:cNvSpPr/>
          <p:nvPr/>
        </p:nvSpPr>
        <p:spPr>
          <a:xfrm>
            <a:off x="8297739" y="2603841"/>
            <a:ext cx="1590571" cy="2113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9D423-11F1-714E-8C67-8017C3A32564}"/>
              </a:ext>
            </a:extLst>
          </p:cNvPr>
          <p:cNvSpPr txBox="1"/>
          <p:nvPr/>
        </p:nvSpPr>
        <p:spPr>
          <a:xfrm>
            <a:off x="8641333" y="2559563"/>
            <a:ext cx="1109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3"/>
                </a:solidFill>
              </a:rPr>
              <a:t>Year-on-Year</a:t>
            </a:r>
          </a:p>
        </p:txBody>
      </p:sp>
    </p:spTree>
    <p:extLst>
      <p:ext uri="{BB962C8B-B14F-4D97-AF65-F5344CB8AC3E}">
        <p14:creationId xmlns:p14="http://schemas.microsoft.com/office/powerpoint/2010/main" val="12804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09F92-9378-6A40-B235-937ADD76088D}"/>
              </a:ext>
            </a:extLst>
          </p:cNvPr>
          <p:cNvSpPr txBox="1"/>
          <p:nvPr/>
        </p:nvSpPr>
        <p:spPr>
          <a:xfrm>
            <a:off x="3657601" y="440261"/>
            <a:ext cx="807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</a:rPr>
              <a:t>KINERJA KEUANGAN /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FINANCIAL PERFORMANCE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71B3912-4CB1-4B4F-BA2B-878BE6DD8B86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89932-C5BB-FB49-9B82-344F8BEDDC49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SUCESS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72FF049-A7AF-D742-B248-E6774CF53535}"/>
              </a:ext>
            </a:extLst>
          </p:cNvPr>
          <p:cNvSpPr/>
          <p:nvPr/>
        </p:nvSpPr>
        <p:spPr>
          <a:xfrm>
            <a:off x="5069532" y="4293156"/>
            <a:ext cx="1727200" cy="248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97EADED0-138E-E44A-8E0A-9877B869B32E}"/>
              </a:ext>
            </a:extLst>
          </p:cNvPr>
          <p:cNvSpPr/>
          <p:nvPr/>
        </p:nvSpPr>
        <p:spPr>
          <a:xfrm>
            <a:off x="8982432" y="4293156"/>
            <a:ext cx="1727200" cy="248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F77B755-65B0-5B40-88EA-79788740A025}"/>
              </a:ext>
            </a:extLst>
          </p:cNvPr>
          <p:cNvSpPr/>
          <p:nvPr/>
        </p:nvSpPr>
        <p:spPr>
          <a:xfrm rot="10800000">
            <a:off x="3848700" y="2184400"/>
            <a:ext cx="1727200" cy="2489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5A212CC-407F-464C-8EE2-2F62ADB83175}"/>
              </a:ext>
            </a:extLst>
          </p:cNvPr>
          <p:cNvSpPr/>
          <p:nvPr/>
        </p:nvSpPr>
        <p:spPr>
          <a:xfrm rot="10800000">
            <a:off x="7696643" y="2184400"/>
            <a:ext cx="1727200" cy="2489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03A3-A965-3B47-81C3-8033081A44A6}"/>
              </a:ext>
            </a:extLst>
          </p:cNvPr>
          <p:cNvSpPr/>
          <p:nvPr/>
        </p:nvSpPr>
        <p:spPr>
          <a:xfrm>
            <a:off x="10226510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39AE8-2028-B34F-A022-BF07455E8D17}"/>
              </a:ext>
            </a:extLst>
          </p:cNvPr>
          <p:cNvSpPr txBox="1"/>
          <p:nvPr/>
        </p:nvSpPr>
        <p:spPr>
          <a:xfrm>
            <a:off x="5396098" y="3320840"/>
            <a:ext cx="1850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25000"/>
                  </a:schemeClr>
                </a:solidFill>
              </a:rPr>
              <a:t>PENDAPATAN / REVENUES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685B0-19FF-0440-98F5-B956B9DCE1B3}"/>
              </a:ext>
            </a:extLst>
          </p:cNvPr>
          <p:cNvSpPr txBox="1"/>
          <p:nvPr/>
        </p:nvSpPr>
        <p:spPr>
          <a:xfrm>
            <a:off x="6474648" y="4989668"/>
            <a:ext cx="1850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25000"/>
                  </a:schemeClr>
                </a:solidFill>
              </a:rPr>
              <a:t>HUTANG / LIABILITIES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7636B-F637-1745-A9E2-4F0656FFA2E4}"/>
              </a:ext>
            </a:extLst>
          </p:cNvPr>
          <p:cNvSpPr txBox="1"/>
          <p:nvPr/>
        </p:nvSpPr>
        <p:spPr>
          <a:xfrm>
            <a:off x="9141436" y="3490116"/>
            <a:ext cx="1850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25000"/>
                  </a:schemeClr>
                </a:solidFill>
              </a:rPr>
              <a:t>ASET / ASSETS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B85D6-EE8D-E34C-BD5D-26A3ACD4869D}"/>
              </a:ext>
            </a:extLst>
          </p:cNvPr>
          <p:cNvSpPr txBox="1"/>
          <p:nvPr/>
        </p:nvSpPr>
        <p:spPr>
          <a:xfrm>
            <a:off x="10359150" y="4989668"/>
            <a:ext cx="1557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25000"/>
                  </a:schemeClr>
                </a:solidFill>
              </a:rPr>
              <a:t>LEVERAGE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24E88B-ED61-0D45-9132-17DD1618376B}"/>
              </a:ext>
            </a:extLst>
          </p:cNvPr>
          <p:cNvSpPr/>
          <p:nvPr/>
        </p:nvSpPr>
        <p:spPr>
          <a:xfrm>
            <a:off x="4828995" y="1602714"/>
            <a:ext cx="5735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25000"/>
                  </a:schemeClr>
                </a:solidFill>
              </a:rPr>
              <a:t>TARGET KEUANGAN / FINANCIAL TARGETS</a:t>
            </a:r>
          </a:p>
        </p:txBody>
      </p:sp>
    </p:spTree>
    <p:extLst>
      <p:ext uri="{BB962C8B-B14F-4D97-AF65-F5344CB8AC3E}">
        <p14:creationId xmlns:p14="http://schemas.microsoft.com/office/powerpoint/2010/main" val="1428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74FF393-0462-2D40-9E3F-77E58DC6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78" y="1837436"/>
            <a:ext cx="7447510" cy="439403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FFFABC20-A40A-6941-9FA8-260CDC09D4CE}"/>
              </a:ext>
            </a:extLst>
          </p:cNvPr>
          <p:cNvSpPr/>
          <p:nvPr/>
        </p:nvSpPr>
        <p:spPr>
          <a:xfrm>
            <a:off x="742512" y="1690962"/>
            <a:ext cx="3524966" cy="4343640"/>
          </a:xfrm>
          <a:prstGeom prst="rect">
            <a:avLst/>
          </a:prstGeom>
          <a:solidFill>
            <a:srgbClr val="0B5780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BB5DA-F75A-2C43-A4FD-FDA66978AE9D}"/>
              </a:ext>
            </a:extLst>
          </p:cNvPr>
          <p:cNvSpPr txBox="1"/>
          <p:nvPr/>
        </p:nvSpPr>
        <p:spPr>
          <a:xfrm>
            <a:off x="5614066" y="718185"/>
            <a:ext cx="5543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3"/>
                </a:solidFill>
              </a:rPr>
              <a:t>KINERJA OPERASIONAL</a:t>
            </a:r>
          </a:p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OPERATIONAL PERFORMANCE</a:t>
            </a:r>
          </a:p>
          <a:p>
            <a:pPr algn="r"/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97EADE9-A19C-CA40-B44F-A76CFA0BA844}"/>
              </a:ext>
            </a:extLst>
          </p:cNvPr>
          <p:cNvSpPr txBox="1"/>
          <p:nvPr/>
        </p:nvSpPr>
        <p:spPr>
          <a:xfrm>
            <a:off x="878310" y="2180124"/>
            <a:ext cx="3253370" cy="382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5"/>
              </a:lnSpc>
              <a:spcBef>
                <a:spcPct val="0"/>
              </a:spcBef>
            </a:pPr>
            <a:r>
              <a:rPr lang="en-US" sz="1600" dirty="0">
                <a:solidFill>
                  <a:srgbClr val="EFF0F2"/>
                </a:solidFill>
              </a:rPr>
              <a:t>AMI MENGOPERASIKAN 2 UNIT USAHA:</a:t>
            </a:r>
          </a:p>
          <a:p>
            <a:pPr>
              <a:lnSpc>
                <a:spcPts val="2515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1. PT Mitratama Perkasa (“MP”)</a:t>
            </a:r>
          </a:p>
          <a:p>
            <a:pPr>
              <a:lnSpc>
                <a:spcPts val="2515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2. PT Nusa Tambang Pratama (“NTP”).</a:t>
            </a:r>
          </a:p>
          <a:p>
            <a:pPr>
              <a:lnSpc>
                <a:spcPts val="2515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2515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MP (1 – 4) &amp; NTP (5 – 9)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memiliki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infrastruktur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untuk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mendukung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industri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tambang</a:t>
            </a:r>
            <a:r>
              <a:rPr lang="en-US" sz="1600" dirty="0">
                <a:solidFill>
                  <a:srgbClr val="EFF0F2"/>
                </a:solidFill>
              </a:rPr>
              <a:t>  (</a:t>
            </a:r>
            <a:r>
              <a:rPr lang="en-US" sz="1600" i="1" dirty="0">
                <a:solidFill>
                  <a:srgbClr val="EFF0F2"/>
                </a:solidFill>
              </a:rPr>
              <a:t>crusher, overland conveyor &amp; port). </a:t>
            </a:r>
          </a:p>
          <a:p>
            <a:pPr>
              <a:lnSpc>
                <a:spcPts val="2515"/>
              </a:lnSpc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ts val="2515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EFF0F2"/>
                </a:solidFill>
              </a:rPr>
              <a:t>Klien</a:t>
            </a:r>
            <a:r>
              <a:rPr lang="en-US" sz="1600" dirty="0">
                <a:solidFill>
                  <a:srgbClr val="EFF0F2"/>
                </a:solidFill>
              </a:rPr>
              <a:t> Utama: </a:t>
            </a:r>
            <a:r>
              <a:rPr lang="en-US" sz="1600" dirty="0">
                <a:solidFill>
                  <a:schemeClr val="bg1"/>
                </a:solidFill>
              </a:rPr>
              <a:t>PT Kaltim Prima Coal, PT ARUTMIN Indonesia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80139-835A-204A-936A-6B487FB0205C}"/>
              </a:ext>
            </a:extLst>
          </p:cNvPr>
          <p:cNvSpPr txBox="1"/>
          <p:nvPr/>
        </p:nvSpPr>
        <p:spPr>
          <a:xfrm>
            <a:off x="885483" y="1718459"/>
            <a:ext cx="297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AMI’S PORTFOLIO</a:t>
            </a:r>
          </a:p>
        </p:txBody>
      </p:sp>
    </p:spTree>
    <p:extLst>
      <p:ext uri="{BB962C8B-B14F-4D97-AF65-F5344CB8AC3E}">
        <p14:creationId xmlns:p14="http://schemas.microsoft.com/office/powerpoint/2010/main" val="323013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78A5DE-BDB6-4349-AD6E-F3B4887F86EE}"/>
              </a:ext>
            </a:extLst>
          </p:cNvPr>
          <p:cNvSpPr/>
          <p:nvPr/>
        </p:nvSpPr>
        <p:spPr>
          <a:xfrm>
            <a:off x="6096000" y="5042118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SELAMAT DATANG DALAM PAPARAN PUBLIK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25000"/>
                  </a:schemeClr>
                </a:solidFill>
              </a:rPr>
              <a:t>WELCOME TO THE PUBLIC EXPOSE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b="1" kern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PT </a:t>
            </a:r>
            <a:r>
              <a:rPr lang="en-US" sz="1600" b="1" kern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ASTRINDO NUSANTARA INFRASTRUKTUR TBK.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2019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FFABC20-A40A-6941-9FA8-260CDC09D4CE}"/>
              </a:ext>
            </a:extLst>
          </p:cNvPr>
          <p:cNvSpPr/>
          <p:nvPr/>
        </p:nvSpPr>
        <p:spPr>
          <a:xfrm>
            <a:off x="885643" y="680266"/>
            <a:ext cx="3606800" cy="4969419"/>
          </a:xfrm>
          <a:prstGeom prst="rect">
            <a:avLst/>
          </a:prstGeom>
          <a:solidFill>
            <a:srgbClr val="0B5780"/>
          </a:solid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BB5DA-F75A-2C43-A4FD-FDA66978AE9D}"/>
              </a:ext>
            </a:extLst>
          </p:cNvPr>
          <p:cNvSpPr txBox="1"/>
          <p:nvPr/>
        </p:nvSpPr>
        <p:spPr>
          <a:xfrm>
            <a:off x="5642641" y="680267"/>
            <a:ext cx="5543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3"/>
                </a:solidFill>
              </a:rPr>
              <a:t>KINERJA OPERASIONAL</a:t>
            </a:r>
          </a:p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OPERATIONAL PERFORMANCE</a:t>
            </a:r>
          </a:p>
          <a:p>
            <a:pPr algn="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80139-835A-204A-936A-6B487FB0205C}"/>
              </a:ext>
            </a:extLst>
          </p:cNvPr>
          <p:cNvSpPr txBox="1"/>
          <p:nvPr/>
        </p:nvSpPr>
        <p:spPr>
          <a:xfrm>
            <a:off x="1138463" y="840386"/>
            <a:ext cx="297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PT MEGA ABADI JAYA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28024144-2F3D-964C-AE19-679100911517}"/>
              </a:ext>
            </a:extLst>
          </p:cNvPr>
          <p:cNvSpPr txBox="1"/>
          <p:nvPr/>
        </p:nvSpPr>
        <p:spPr>
          <a:xfrm>
            <a:off x="1219520" y="1273535"/>
            <a:ext cx="2973524" cy="4404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endParaRPr lang="en-US" sz="1600" dirty="0">
              <a:solidFill>
                <a:srgbClr val="EFF0F2"/>
              </a:solidFill>
            </a:endParaRP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EFF0F2"/>
                </a:solidFill>
              </a:rPr>
              <a:t>Beroperasi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lewat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anak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usahanya</a:t>
            </a:r>
            <a:r>
              <a:rPr lang="en-US" sz="1600" dirty="0">
                <a:solidFill>
                  <a:srgbClr val="EFF0F2"/>
                </a:solidFill>
              </a:rPr>
              <a:t>,  PT Putra Hulu Lematang yang </a:t>
            </a:r>
            <a:r>
              <a:rPr lang="en-US" sz="1600" dirty="0" err="1">
                <a:solidFill>
                  <a:srgbClr val="EFF0F2"/>
                </a:solidFill>
              </a:rPr>
              <a:t>fokus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kepada</a:t>
            </a:r>
            <a:r>
              <a:rPr lang="en-US" sz="1600" dirty="0">
                <a:solidFill>
                  <a:srgbClr val="EFF0F2"/>
                </a:solidFill>
              </a:rPr>
              <a:t>: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endParaRPr lang="en-US" sz="1600" dirty="0">
              <a:solidFill>
                <a:srgbClr val="EFF0F2"/>
              </a:solidFill>
            </a:endParaRPr>
          </a:p>
          <a:p>
            <a:pPr marL="342900" indent="-342900">
              <a:lnSpc>
                <a:spcPts val="23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600" i="1" dirty="0">
                <a:solidFill>
                  <a:srgbClr val="EFF0F2"/>
                </a:solidFill>
              </a:rPr>
              <a:t>River Barge Loading Port </a:t>
            </a:r>
            <a:r>
              <a:rPr lang="en-US" sz="1600" dirty="0">
                <a:solidFill>
                  <a:srgbClr val="EFF0F2"/>
                </a:solidFill>
              </a:rPr>
              <a:t>(100 Ha, 5 </a:t>
            </a:r>
            <a:r>
              <a:rPr lang="en-US" sz="1600" dirty="0" err="1">
                <a:solidFill>
                  <a:srgbClr val="EFF0F2"/>
                </a:solidFill>
              </a:rPr>
              <a:t>juta</a:t>
            </a:r>
            <a:r>
              <a:rPr lang="en-US" sz="1600" dirty="0">
                <a:solidFill>
                  <a:srgbClr val="EFF0F2"/>
                </a:solidFill>
              </a:rPr>
              <a:t> ton p.a.) di </a:t>
            </a:r>
            <a:r>
              <a:rPr lang="en-US" sz="1600" dirty="0" err="1">
                <a:solidFill>
                  <a:srgbClr val="EFF0F2"/>
                </a:solidFill>
              </a:rPr>
              <a:t>Kabupaten</a:t>
            </a:r>
            <a:r>
              <a:rPr lang="en-US" sz="1600" dirty="0">
                <a:solidFill>
                  <a:srgbClr val="EFF0F2"/>
                </a:solidFill>
              </a:rPr>
              <a:t> Banyuasin, Sumatera Selatan, dan</a:t>
            </a:r>
          </a:p>
          <a:p>
            <a:pPr marL="342900" indent="-342900">
              <a:lnSpc>
                <a:spcPts val="2300"/>
              </a:lnSpc>
              <a:spcBef>
                <a:spcPct val="0"/>
              </a:spcBef>
              <a:buAutoNum type="arabicPeriod"/>
            </a:pPr>
            <a:endParaRPr lang="en-US" sz="1600" dirty="0">
              <a:solidFill>
                <a:srgbClr val="EFF0F2"/>
              </a:solidFill>
            </a:endParaRPr>
          </a:p>
          <a:p>
            <a:pPr marL="342900" indent="-342900">
              <a:lnSpc>
                <a:spcPts val="23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EFF0F2"/>
                </a:solidFill>
              </a:rPr>
              <a:t>Tambang Batubara &amp; </a:t>
            </a:r>
            <a:r>
              <a:rPr lang="en-US" sz="1600" i="1" dirty="0">
                <a:solidFill>
                  <a:srgbClr val="EFF0F2"/>
                </a:solidFill>
              </a:rPr>
              <a:t>Hauling Road </a:t>
            </a:r>
            <a:r>
              <a:rPr lang="en-US" sz="1600" dirty="0">
                <a:solidFill>
                  <a:srgbClr val="EFF0F2"/>
                </a:solidFill>
              </a:rPr>
              <a:t>(1,186 Ha, 58 </a:t>
            </a:r>
            <a:r>
              <a:rPr lang="en-US" sz="1600" dirty="0" err="1">
                <a:solidFill>
                  <a:srgbClr val="EFF0F2"/>
                </a:solidFill>
              </a:rPr>
              <a:t>juta</a:t>
            </a:r>
            <a:r>
              <a:rPr lang="en-US" sz="1600" dirty="0">
                <a:solidFill>
                  <a:srgbClr val="EFF0F2"/>
                </a:solidFill>
              </a:rPr>
              <a:t> ton </a:t>
            </a:r>
            <a:r>
              <a:rPr lang="en-US" sz="1600" dirty="0" err="1">
                <a:solidFill>
                  <a:srgbClr val="EFF0F2"/>
                </a:solidFill>
              </a:rPr>
              <a:t>cadangan</a:t>
            </a:r>
            <a:r>
              <a:rPr lang="en-US" sz="1600" dirty="0">
                <a:solidFill>
                  <a:srgbClr val="EFF0F2"/>
                </a:solidFill>
              </a:rPr>
              <a:t> </a:t>
            </a:r>
            <a:r>
              <a:rPr lang="en-US" sz="1600" dirty="0" err="1">
                <a:solidFill>
                  <a:srgbClr val="EFF0F2"/>
                </a:solidFill>
              </a:rPr>
              <a:t>batubara</a:t>
            </a:r>
            <a:r>
              <a:rPr lang="en-US" sz="1600" dirty="0">
                <a:solidFill>
                  <a:srgbClr val="EFF0F2"/>
                </a:solidFill>
              </a:rPr>
              <a:t>) di </a:t>
            </a:r>
            <a:r>
              <a:rPr lang="en-US" sz="1600" dirty="0" err="1">
                <a:solidFill>
                  <a:srgbClr val="EFF0F2"/>
                </a:solidFill>
              </a:rPr>
              <a:t>Kabupaten</a:t>
            </a:r>
            <a:r>
              <a:rPr lang="en-US" sz="1600" dirty="0">
                <a:solidFill>
                  <a:srgbClr val="EFF0F2"/>
                </a:solidFill>
              </a:rPr>
              <a:t> Lahat, Sumatera Selatan.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2E2451B-E5BC-B544-8E2E-73D5B6BE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3441" y="1923835"/>
            <a:ext cx="6693748" cy="42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4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367607-7BD0-8340-BA8B-E574279B2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065111"/>
              </p:ext>
            </p:extLst>
          </p:nvPr>
        </p:nvGraphicFramePr>
        <p:xfrm>
          <a:off x="3642474" y="880387"/>
          <a:ext cx="8227621" cy="567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FC07AE-D1AA-8D41-B65C-D74BD33A2202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5589B-750F-7E48-9D31-20788388ACF0}"/>
              </a:ext>
            </a:extLst>
          </p:cNvPr>
          <p:cNvSpPr txBox="1"/>
          <p:nvPr/>
        </p:nvSpPr>
        <p:spPr>
          <a:xfrm>
            <a:off x="957840" y="5757931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INDUSTRY EXPERTS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34373-C712-824C-BDE7-63169B2F9BC5}"/>
              </a:ext>
            </a:extLst>
          </p:cNvPr>
          <p:cNvSpPr txBox="1"/>
          <p:nvPr/>
        </p:nvSpPr>
        <p:spPr>
          <a:xfrm>
            <a:off x="4628271" y="300439"/>
            <a:ext cx="73855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PORT SERVICES &amp; OVERLAND CONVEYORS</a:t>
            </a:r>
          </a:p>
          <a:p>
            <a:pPr algn="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FA5A1-31D7-B14D-B823-8C7D4B15C5E4}"/>
              </a:ext>
            </a:extLst>
          </p:cNvPr>
          <p:cNvSpPr/>
          <p:nvPr/>
        </p:nvSpPr>
        <p:spPr>
          <a:xfrm>
            <a:off x="10226510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5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F303E-6FC1-854C-A464-FE2146D56C2E}"/>
              </a:ext>
            </a:extLst>
          </p:cNvPr>
          <p:cNvSpPr txBox="1"/>
          <p:nvPr/>
        </p:nvSpPr>
        <p:spPr>
          <a:xfrm>
            <a:off x="5642641" y="680267"/>
            <a:ext cx="5543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>
                <a:solidFill>
                  <a:schemeClr val="accent3"/>
                </a:solidFill>
              </a:rPr>
              <a:t>RENCANA PENGEMBANGAN BISNIS </a:t>
            </a:r>
            <a:r>
              <a:rPr lang="en-AU" sz="2800" b="1" dirty="0">
                <a:solidFill>
                  <a:schemeClr val="accent1">
                    <a:lumMod val="50000"/>
                  </a:schemeClr>
                </a:solidFill>
              </a:rPr>
              <a:t>/ BUSINESS DEVELOPMENT PLAN</a:t>
            </a:r>
          </a:p>
          <a:p>
            <a:pPr algn="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B708A2-8255-3B48-86B3-EF22B164D3D3}"/>
              </a:ext>
            </a:extLst>
          </p:cNvPr>
          <p:cNvSpPr/>
          <p:nvPr/>
        </p:nvSpPr>
        <p:spPr>
          <a:xfrm>
            <a:off x="10226510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84EB01-ED17-E047-AC18-7AEF3E7E3C36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501B1-6637-2E40-9918-0F3613EC5940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D8024-E3A3-AF4B-9E60-E47046C0DD18}"/>
              </a:ext>
            </a:extLst>
          </p:cNvPr>
          <p:cNvSpPr txBox="1"/>
          <p:nvPr/>
        </p:nvSpPr>
        <p:spPr>
          <a:xfrm>
            <a:off x="3459859" y="3192301"/>
            <a:ext cx="4649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Restrukturisasi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keuangan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Financial Restructuring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Pengembangan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Organisasi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Organizational Revamp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Pertumbuhan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Calibri"/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   Growth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35D8C-E394-7243-ABBB-A84271ED6A32}"/>
              </a:ext>
            </a:extLst>
          </p:cNvPr>
          <p:cNvSpPr txBox="1"/>
          <p:nvPr/>
        </p:nvSpPr>
        <p:spPr>
          <a:xfrm>
            <a:off x="7010401" y="1622065"/>
            <a:ext cx="504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br>
              <a:rPr lang="en-AU" dirty="0"/>
            </a:br>
            <a:endParaRPr lang="en-A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C1A70-024D-9E4A-92A9-F78FF55AD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5920" r="2830" b="6713"/>
          <a:stretch/>
        </p:blipFill>
        <p:spPr>
          <a:xfrm>
            <a:off x="4009020" y="2305964"/>
            <a:ext cx="8182980" cy="27613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6DE74-1FC5-A444-8B55-B04D6221832A}"/>
              </a:ext>
            </a:extLst>
          </p:cNvPr>
          <p:cNvSpPr/>
          <p:nvPr/>
        </p:nvSpPr>
        <p:spPr>
          <a:xfrm>
            <a:off x="10226510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27E641-A233-5341-AB86-423C09628EC5}"/>
              </a:ext>
            </a:extLst>
          </p:cNvPr>
          <p:cNvSpPr/>
          <p:nvPr/>
        </p:nvSpPr>
        <p:spPr>
          <a:xfrm>
            <a:off x="822146" y="5605742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6704B-AA49-5641-A241-1DE9206C2B11}"/>
              </a:ext>
            </a:extLst>
          </p:cNvPr>
          <p:cNvSpPr txBox="1"/>
          <p:nvPr/>
        </p:nvSpPr>
        <p:spPr>
          <a:xfrm>
            <a:off x="957840" y="5663899"/>
            <a:ext cx="1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POSITIONED FOR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1E974-6957-A04F-9649-724749E160BB}"/>
              </a:ext>
            </a:extLst>
          </p:cNvPr>
          <p:cNvSpPr/>
          <p:nvPr/>
        </p:nvSpPr>
        <p:spPr>
          <a:xfrm>
            <a:off x="3714750" y="559582"/>
            <a:ext cx="8353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800" b="1" dirty="0">
                <a:solidFill>
                  <a:schemeClr val="accent3"/>
                </a:solidFill>
              </a:rPr>
              <a:t>FOKUS AREA UNTUK PERTUMBUHAN DI MASA DEPAN </a:t>
            </a:r>
          </a:p>
          <a:p>
            <a:pPr algn="r"/>
            <a:r>
              <a:rPr lang="en-AU" sz="2800" b="1" dirty="0">
                <a:solidFill>
                  <a:schemeClr val="accent1">
                    <a:lumMod val="50000"/>
                  </a:schemeClr>
                </a:solidFill>
              </a:rPr>
              <a:t>FOCUS AREA FOR FUTURE GROWTH</a:t>
            </a:r>
          </a:p>
        </p:txBody>
      </p:sp>
    </p:spTree>
    <p:extLst>
      <p:ext uri="{BB962C8B-B14F-4D97-AF65-F5344CB8AC3E}">
        <p14:creationId xmlns:p14="http://schemas.microsoft.com/office/powerpoint/2010/main" val="285073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69DA92-5054-4C69-A16E-FA00B29ECED0}"/>
              </a:ext>
            </a:extLst>
          </p:cNvPr>
          <p:cNvSpPr/>
          <p:nvPr/>
        </p:nvSpPr>
        <p:spPr>
          <a:xfrm>
            <a:off x="3780394" y="2551837"/>
            <a:ext cx="7557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TANYA JAWAB /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 AND ANSWER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DB779-3DDD-AC4A-A751-B1F314E0A86D}"/>
              </a:ext>
            </a:extLst>
          </p:cNvPr>
          <p:cNvSpPr/>
          <p:nvPr/>
        </p:nvSpPr>
        <p:spPr>
          <a:xfrm>
            <a:off x="10226510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0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5A40-7163-1942-9C78-32B76EAB3B1D}"/>
              </a:ext>
            </a:extLst>
          </p:cNvPr>
          <p:cNvSpPr/>
          <p:nvPr/>
        </p:nvSpPr>
        <p:spPr>
          <a:xfrm>
            <a:off x="10287443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A76D0-CA61-49FE-A562-279A09BCB1A0}"/>
              </a:ext>
            </a:extLst>
          </p:cNvPr>
          <p:cNvSpPr/>
          <p:nvPr/>
        </p:nvSpPr>
        <p:spPr>
          <a:xfrm>
            <a:off x="3061937" y="4086722"/>
            <a:ext cx="7557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TERIMA KASIH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0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9D6D97-69B7-C84A-A4D8-D4EEB3A0BB7B}"/>
              </a:ext>
            </a:extLst>
          </p:cNvPr>
          <p:cNvSpPr txBox="1"/>
          <p:nvPr/>
        </p:nvSpPr>
        <p:spPr>
          <a:xfrm>
            <a:off x="6110288" y="528638"/>
            <a:ext cx="5543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AGENDA PAPARAN PUBLIK </a:t>
            </a:r>
            <a:endParaRPr lang="en-US" sz="3200" b="1" dirty="0">
              <a:solidFill>
                <a:schemeClr val="bg1"/>
              </a:solidFill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PUBLIC EXPOSE AGENDA</a:t>
            </a:r>
          </a:p>
          <a:p>
            <a:pPr algn="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F8FB3-40EE-CE4C-B303-AA2985D0C13C}"/>
              </a:ext>
            </a:extLst>
          </p:cNvPr>
          <p:cNvSpPr txBox="1"/>
          <p:nvPr/>
        </p:nvSpPr>
        <p:spPr>
          <a:xfrm>
            <a:off x="3478585" y="3991939"/>
            <a:ext cx="6586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PROFIL PERUSAHAN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/ COMPANY PROFILE 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KINERJA KEUANGAN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/ FINANCIAL PERFORMANCE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KINERJA OPERASIONAL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/ OPERATIONAL PERFORMANCE</a:t>
            </a:r>
          </a:p>
          <a:p>
            <a:pPr marL="342900" indent="-342900">
              <a:buAutoNum type="arabicPeriod"/>
            </a:pPr>
            <a:r>
              <a:rPr lang="en-US" sz="2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RENCANA PENGEMBANGAN BISNIS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/ BUSINESS DEVELOPMENT PLAN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7897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C1CC7-250C-FC42-9A74-13A520AAEFD9}"/>
              </a:ext>
            </a:extLst>
          </p:cNvPr>
          <p:cNvSpPr txBox="1"/>
          <p:nvPr/>
        </p:nvSpPr>
        <p:spPr>
          <a:xfrm>
            <a:off x="6096000" y="539948"/>
            <a:ext cx="5543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MISI &amp; VISI PERSEROAN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OUR MISSION &amp; VISION</a:t>
            </a:r>
          </a:p>
          <a:p>
            <a:pPr algn="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D74C1-B7C2-F74F-9707-FBDE52B076F8}"/>
              </a:ext>
            </a:extLst>
          </p:cNvPr>
          <p:cNvSpPr txBox="1"/>
          <p:nvPr/>
        </p:nvSpPr>
        <p:spPr>
          <a:xfrm>
            <a:off x="3516883" y="3869029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Perseroan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berfokus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pada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industri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infrastruktur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energi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terintegrasi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dengan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tingkat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hasil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pengembalian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yang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tinggi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dan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beroperasi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pada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aset-aset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infrastruktur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pertambangan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melalui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beberapa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anak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usahanya</a:t>
            </a:r>
            <a:r>
              <a:rPr lang="en-ID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ID" sz="2000" dirty="0"/>
          </a:p>
          <a:p>
            <a:r>
              <a:rPr lang="en-ID" sz="2000" b="1" dirty="0">
                <a:solidFill>
                  <a:schemeClr val="accent1">
                    <a:lumMod val="75000"/>
                  </a:schemeClr>
                </a:solidFill>
              </a:rPr>
              <a:t>The Company is focused on high-yield integrated energy infrastructure assets and operates mining infrastructure assets through its subsidiaries.</a:t>
            </a:r>
          </a:p>
        </p:txBody>
      </p:sp>
    </p:spTree>
    <p:extLst>
      <p:ext uri="{BB962C8B-B14F-4D97-AF65-F5344CB8AC3E}">
        <p14:creationId xmlns:p14="http://schemas.microsoft.com/office/powerpoint/2010/main" val="113295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79733-FB7B-6A43-9439-5B126016E6C0}"/>
              </a:ext>
            </a:extLst>
          </p:cNvPr>
          <p:cNvSpPr txBox="1"/>
          <p:nvPr/>
        </p:nvSpPr>
        <p:spPr>
          <a:xfrm>
            <a:off x="3486150" y="3513639"/>
            <a:ext cx="668275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INVESTOR-SENTRIS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 INVESTOR CENTRIC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KEAHLIAN INDUSTRI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 INDUSTRY EXPERT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MEMILIKI POSISI UNGGUL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 POSITIONED FOR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KEPEDULIAN PERUSAHAAN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 CORPORATE CARE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C8A3A-BC82-0B48-B1F3-A4C5D78AC00B}"/>
              </a:ext>
            </a:extLst>
          </p:cNvPr>
          <p:cNvSpPr txBox="1"/>
          <p:nvPr/>
        </p:nvSpPr>
        <p:spPr>
          <a:xfrm>
            <a:off x="5961529" y="432371"/>
            <a:ext cx="55435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10000"/>
                  </a:schemeClr>
                </a:solidFill>
              </a:rPr>
              <a:t>PONDASI UTAMA PERSEROAN 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OUR KEY STRENGTHS</a:t>
            </a:r>
          </a:p>
          <a:p>
            <a:pPr algn="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947F9-58F2-DE4D-BC34-408CDF37DCE3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0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9599" y="355593"/>
            <a:ext cx="6112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cs typeface="Calibri"/>
              </a:rPr>
              <a:t>DEWAN KOMISARIS</a:t>
            </a:r>
          </a:p>
          <a:p>
            <a:pPr algn="r"/>
            <a:r>
              <a:rPr lang="en-US" sz="2800" b="1" dirty="0">
                <a:solidFill>
                  <a:srgbClr val="FFFFFF"/>
                </a:solidFill>
                <a:cs typeface="Calibri"/>
              </a:rPr>
              <a:t>BOARD OF COMMISSIONERS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BA760-18BC-2F4D-8E74-450D3022DF24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A1CF12FF-EE40-40B8-8DFF-B004401F5FC3}"/>
              </a:ext>
            </a:extLst>
          </p:cNvPr>
          <p:cNvSpPr/>
          <p:nvPr/>
        </p:nvSpPr>
        <p:spPr>
          <a:xfrm>
            <a:off x="946637" y="5859840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319D0-FF70-49D4-91BD-843FEE2DC86F}"/>
              </a:ext>
            </a:extLst>
          </p:cNvPr>
          <p:cNvSpPr txBox="1"/>
          <p:nvPr/>
        </p:nvSpPr>
        <p:spPr>
          <a:xfrm>
            <a:off x="1082331" y="6012029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INVESTOR-CENTRIC</a:t>
            </a:r>
          </a:p>
        </p:txBody>
      </p:sp>
    </p:spTree>
    <p:extLst>
      <p:ext uri="{BB962C8B-B14F-4D97-AF65-F5344CB8AC3E}">
        <p14:creationId xmlns:p14="http://schemas.microsoft.com/office/powerpoint/2010/main" val="9669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3467" y="321726"/>
            <a:ext cx="6112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cs typeface="Calibri"/>
              </a:rPr>
              <a:t>DIREKSI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cs typeface="Calibri"/>
              </a:rPr>
              <a:t>BOARD OF DIRECTORS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E2A07-07A3-7A4C-9B85-1B2A0EA1FF21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C4A0EE-304F-3540-B7FC-04C15EEE44DD}"/>
              </a:ext>
            </a:extLst>
          </p:cNvPr>
          <p:cNvSpPr/>
          <p:nvPr/>
        </p:nvSpPr>
        <p:spPr>
          <a:xfrm>
            <a:off x="946637" y="5859840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C2E41-BE19-D74D-8A7F-EC79652F1FC8}"/>
              </a:ext>
            </a:extLst>
          </p:cNvPr>
          <p:cNvSpPr txBox="1"/>
          <p:nvPr/>
        </p:nvSpPr>
        <p:spPr>
          <a:xfrm>
            <a:off x="1082331" y="6012029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INVESTOR-CENTRIC</a:t>
            </a:r>
          </a:p>
        </p:txBody>
      </p:sp>
    </p:spTree>
    <p:extLst>
      <p:ext uri="{BB962C8B-B14F-4D97-AF65-F5344CB8AC3E}">
        <p14:creationId xmlns:p14="http://schemas.microsoft.com/office/powerpoint/2010/main" val="24338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35868" y="565119"/>
            <a:ext cx="87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3"/>
                </a:solidFill>
                <a:cs typeface="Calibri"/>
              </a:rPr>
              <a:t>STRUKTUR PERSEROAN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</a:p>
          <a:p>
            <a:pPr algn="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COMPANY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83971-B45F-F345-A190-032070451723}"/>
              </a:ext>
            </a:extLst>
          </p:cNvPr>
          <p:cNvSpPr/>
          <p:nvPr/>
        </p:nvSpPr>
        <p:spPr>
          <a:xfrm>
            <a:off x="10168909" y="6423379"/>
            <a:ext cx="1557866" cy="4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F7501A-F96C-45B0-BEE6-172E2E2E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869" y="1790700"/>
            <a:ext cx="8840080" cy="45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9EEFD0-6627-324F-8BD5-2247AE6E102B}"/>
              </a:ext>
            </a:extLst>
          </p:cNvPr>
          <p:cNvSpPr/>
          <p:nvPr/>
        </p:nvSpPr>
        <p:spPr>
          <a:xfrm>
            <a:off x="9838465" y="6123465"/>
            <a:ext cx="2124222" cy="6429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3A7F1-A962-0A42-87D9-CAAA6796C04D}"/>
              </a:ext>
            </a:extLst>
          </p:cNvPr>
          <p:cNvSpPr txBox="1"/>
          <p:nvPr/>
        </p:nvSpPr>
        <p:spPr>
          <a:xfrm>
            <a:off x="9974161" y="6275654"/>
            <a:ext cx="185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KEY STRENGHTS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9B1B94-95A1-6A4A-AE69-1F213ACA68A1}"/>
              </a:ext>
            </a:extLst>
          </p:cNvPr>
          <p:cNvSpPr txBox="1"/>
          <p:nvPr/>
        </p:nvSpPr>
        <p:spPr>
          <a:xfrm>
            <a:off x="3793444" y="4102920"/>
            <a:ext cx="6681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3. MEMILIKI POSISI UNGGUL </a:t>
            </a:r>
          </a:p>
          <a:p>
            <a:r>
              <a:rPr lang="en-US" sz="3200" b="1" dirty="0">
                <a:solidFill>
                  <a:schemeClr val="accent3"/>
                </a:solidFill>
              </a:rPr>
              <a:t>    </a:t>
            </a:r>
            <a:r>
              <a:rPr lang="en-US" sz="3200" b="1" dirty="0">
                <a:solidFill>
                  <a:schemeClr val="tx2"/>
                </a:solidFill>
              </a:rPr>
              <a:t>POSITIONED FOR SUCESS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8A515-13B0-7843-8E8A-C3DBD5895F33}"/>
              </a:ext>
            </a:extLst>
          </p:cNvPr>
          <p:cNvSpPr txBox="1"/>
          <p:nvPr/>
        </p:nvSpPr>
        <p:spPr>
          <a:xfrm>
            <a:off x="5873367" y="2755080"/>
            <a:ext cx="5953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2. KEAHLIAN INDUSTRI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</a:t>
            </a:r>
            <a:r>
              <a:rPr lang="en-US" sz="3200" b="1" dirty="0">
                <a:solidFill>
                  <a:schemeClr val="tx2"/>
                </a:solidFill>
              </a:rPr>
              <a:t>INDUSTRY EXPERTS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003A3-BEEE-344C-A4AB-AE3FB38F6A85}"/>
              </a:ext>
            </a:extLst>
          </p:cNvPr>
          <p:cNvSpPr txBox="1"/>
          <p:nvPr/>
        </p:nvSpPr>
        <p:spPr>
          <a:xfrm>
            <a:off x="7862224" y="1407240"/>
            <a:ext cx="4329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3"/>
                </a:solidFill>
              </a:rPr>
              <a:t>INVESTOR-SENTRIS/ 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      INVESTOR-CENTRIC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C10F8-04AB-F345-B561-A6C244389A47}"/>
              </a:ext>
            </a:extLst>
          </p:cNvPr>
          <p:cNvSpPr txBox="1"/>
          <p:nvPr/>
        </p:nvSpPr>
        <p:spPr>
          <a:xfrm>
            <a:off x="1893627" y="5450760"/>
            <a:ext cx="6956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4. KEPEDULIAN PERUSAHAAN </a:t>
            </a:r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3200" b="1" dirty="0">
                <a:solidFill>
                  <a:schemeClr val="tx2"/>
                </a:solidFill>
              </a:rPr>
              <a:t>CORPORATE CARE</a:t>
            </a:r>
          </a:p>
        </p:txBody>
      </p:sp>
    </p:spTree>
    <p:extLst>
      <p:ext uri="{BB962C8B-B14F-4D97-AF65-F5344CB8AC3E}">
        <p14:creationId xmlns:p14="http://schemas.microsoft.com/office/powerpoint/2010/main" val="1810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D8D8D8"/>
      </a:dk1>
      <a:lt1>
        <a:sysClr val="window" lastClr="FFFFFF"/>
      </a:lt1>
      <a:dk2>
        <a:srgbClr val="C1DAEE"/>
      </a:dk2>
      <a:lt2>
        <a:srgbClr val="A9C6E4"/>
      </a:lt2>
      <a:accent1>
        <a:srgbClr val="799CD6"/>
      </a:accent1>
      <a:accent2>
        <a:srgbClr val="0F2F9E"/>
      </a:accent2>
      <a:accent3>
        <a:srgbClr val="181818"/>
      </a:accent3>
      <a:accent4>
        <a:srgbClr val="003C92"/>
      </a:accent4>
      <a:accent5>
        <a:srgbClr val="01387B"/>
      </a:accent5>
      <a:accent6>
        <a:srgbClr val="D8D8D8"/>
      </a:accent6>
      <a:hlink>
        <a:srgbClr val="003466"/>
      </a:hlink>
      <a:folHlink>
        <a:srgbClr val="65C6BB"/>
      </a:folHlink>
    </a:clrScheme>
    <a:fontScheme name="Другая 8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779</Words>
  <Application>Microsoft Office PowerPoint</Application>
  <PresentationFormat>Widescreen</PresentationFormat>
  <Paragraphs>182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Poppins Light</vt:lpstr>
      <vt:lpstr>Poppins SemiBold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Dressler</dc:creator>
  <cp:lastModifiedBy>Arfianti Ngantung</cp:lastModifiedBy>
  <cp:revision>96</cp:revision>
  <cp:lastPrinted>2019-11-22T10:13:57Z</cp:lastPrinted>
  <dcterms:created xsi:type="dcterms:W3CDTF">2019-11-12T09:21:42Z</dcterms:created>
  <dcterms:modified xsi:type="dcterms:W3CDTF">2019-11-22T11:28:34Z</dcterms:modified>
</cp:coreProperties>
</file>